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5" r:id="rId1"/>
  </p:sldMasterIdLst>
  <p:notesMasterIdLst>
    <p:notesMasterId r:id="rId27"/>
  </p:notesMasterIdLst>
  <p:handoutMasterIdLst>
    <p:handoutMasterId r:id="rId28"/>
  </p:handoutMasterIdLst>
  <p:sldIdLst>
    <p:sldId id="256" r:id="rId2"/>
    <p:sldId id="257" r:id="rId3"/>
    <p:sldId id="258" r:id="rId4"/>
    <p:sldId id="259" r:id="rId5"/>
    <p:sldId id="260" r:id="rId6"/>
    <p:sldId id="263" r:id="rId7"/>
    <p:sldId id="264" r:id="rId8"/>
    <p:sldId id="265" r:id="rId9"/>
    <p:sldId id="266" r:id="rId10"/>
    <p:sldId id="268" r:id="rId11"/>
    <p:sldId id="270" r:id="rId12"/>
    <p:sldId id="271" r:id="rId13"/>
    <p:sldId id="273" r:id="rId14"/>
    <p:sldId id="274" r:id="rId15"/>
    <p:sldId id="281" r:id="rId16"/>
    <p:sldId id="278" r:id="rId17"/>
    <p:sldId id="282" r:id="rId18"/>
    <p:sldId id="279" r:id="rId19"/>
    <p:sldId id="284" r:id="rId20"/>
    <p:sldId id="280" r:id="rId21"/>
    <p:sldId id="283" r:id="rId22"/>
    <p:sldId id="285" r:id="rId23"/>
    <p:sldId id="286" r:id="rId24"/>
    <p:sldId id="287" r:id="rId25"/>
    <p:sldId id="288"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v Zubot" initials="BZ" lastIdx="1" clrIdx="0">
    <p:extLst>
      <p:ext uri="{19B8F6BF-5375-455C-9EA6-DF929625EA0E}">
        <p15:presenceInfo xmlns:p15="http://schemas.microsoft.com/office/powerpoint/2012/main" userId="S-1-5-21-1665890889-3323845589-2186510566-11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4" d="100"/>
          <a:sy n="94" d="100"/>
        </p:scale>
        <p:origin x="226" y="8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9" d="100"/>
          <a:sy n="59" d="100"/>
        </p:scale>
        <p:origin x="297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r>
              <a:rPr lang="en-US" dirty="0" smtClean="0"/>
              <a:t>Leagues Alive Conference 2014</a:t>
            </a:r>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7E2D7B4-EB8B-4FC3-BFB1-83C4A086066C}" type="slidenum">
              <a:rPr lang="en-US" smtClean="0"/>
              <a:t>‹#›</a:t>
            </a:fld>
            <a:endParaRPr lang="en-US"/>
          </a:p>
        </p:txBody>
      </p:sp>
    </p:spTree>
    <p:extLst>
      <p:ext uri="{BB962C8B-B14F-4D97-AF65-F5344CB8AC3E}">
        <p14:creationId xmlns:p14="http://schemas.microsoft.com/office/powerpoint/2010/main" val="303949435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5B19EBAA-C054-4E3A-8AF6-6A2D25496CD6}" type="datetimeFigureOut">
              <a:rPr lang="en-US" smtClean="0"/>
              <a:t>1/9/2015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94CD630A-94E4-45C0-809F-DFBAE2F179E3}" type="slidenum">
              <a:rPr lang="en-US" smtClean="0"/>
              <a:t>‹#›</a:t>
            </a:fld>
            <a:endParaRPr lang="en-US"/>
          </a:p>
        </p:txBody>
      </p:sp>
    </p:spTree>
    <p:extLst>
      <p:ext uri="{BB962C8B-B14F-4D97-AF65-F5344CB8AC3E}">
        <p14:creationId xmlns:p14="http://schemas.microsoft.com/office/powerpoint/2010/main" val="153154310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439397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 the DO has much decision-making power, there are limits. </a:t>
            </a:r>
          </a:p>
          <a:p>
            <a:endParaRPr lang="en-US" dirty="0"/>
          </a:p>
          <a:p>
            <a:r>
              <a:rPr lang="en-US" dirty="0" smtClean="0"/>
              <a:t>Zoning Bylaw Section 11.4 states that </a:t>
            </a:r>
          </a:p>
          <a:p>
            <a:pPr marL="228600" indent="-228600">
              <a:buAutoNum type="arabicPeriod"/>
            </a:pPr>
            <a:r>
              <a:rPr lang="en-US" dirty="0" smtClean="0"/>
              <a:t>Variance shall be considered ONLY in cases of unnecessary hardship peculiar to the Use, character, or situations of land or building. </a:t>
            </a:r>
          </a:p>
          <a:p>
            <a:endParaRPr lang="en-US" dirty="0"/>
          </a:p>
          <a:p>
            <a:r>
              <a:rPr lang="en-US" dirty="0" smtClean="0"/>
              <a:t>For instance an odd shaped lot would be considered peculiar to the land, thus the DO could justify relaxing the setback where the corner of the building is close to the property line.  </a:t>
            </a:r>
          </a:p>
          <a:p>
            <a:r>
              <a:rPr lang="en-US" dirty="0" smtClean="0"/>
              <a:t>NOTE – the bylaw does not mention the peculiar needs of the individual.  Thus a senior resident who requests relaxation of front attached garage restrictions based on the fact they are a senior, is not a permissible justification.  </a:t>
            </a:r>
          </a:p>
          <a:p>
            <a:endParaRPr lang="en-US" dirty="0"/>
          </a:p>
          <a:p>
            <a:r>
              <a:rPr lang="en-US" dirty="0" smtClean="0"/>
              <a:t>2. The DO cannot relax the regulations for Height, FAR and Density</a:t>
            </a:r>
          </a:p>
          <a:p>
            <a:r>
              <a:rPr lang="en-US" dirty="0" smtClean="0"/>
              <a:t>3. Nor can they allow Uses or general purposes which are not in the Zone.    </a:t>
            </a:r>
          </a:p>
          <a:p>
            <a:endParaRPr lang="en-US" dirty="0"/>
          </a:p>
          <a:p>
            <a:r>
              <a:rPr lang="en-US" dirty="0" smtClean="0"/>
              <a:t>NOTE:  Unlike the DO, SDAB can vary Height.  </a:t>
            </a:r>
          </a:p>
        </p:txBody>
      </p:sp>
    </p:spTree>
    <p:extLst>
      <p:ext uri="{BB962C8B-B14F-4D97-AF65-F5344CB8AC3E}">
        <p14:creationId xmlns:p14="http://schemas.microsoft.com/office/powerpoint/2010/main" val="1746125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24316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831739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70447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League address, e.g., president or hall</a:t>
            </a:r>
          </a:p>
          <a:p>
            <a:endParaRPr lang="en-US" dirty="0"/>
          </a:p>
          <a:p>
            <a:r>
              <a:rPr lang="en-US" dirty="0" smtClean="0"/>
              <a:t>Notification area – minimum 60 </a:t>
            </a:r>
            <a:r>
              <a:rPr lang="en-US" dirty="0" err="1" smtClean="0"/>
              <a:t>metres</a:t>
            </a:r>
            <a:endParaRPr lang="en-US" dirty="0" smtClean="0"/>
          </a:p>
          <a:p>
            <a:endParaRPr lang="en-US" dirty="0"/>
          </a:p>
          <a:p>
            <a:r>
              <a:rPr lang="en-US" dirty="0" smtClean="0"/>
              <a:t>Timeframe for response, typically 2 weeks</a:t>
            </a:r>
          </a:p>
          <a:p>
            <a:endParaRPr lang="en-US" dirty="0"/>
          </a:p>
          <a:p>
            <a:r>
              <a:rPr lang="en-US" dirty="0" smtClean="0"/>
              <a:t>Letter usually provides insufficient info for league decision or action (unless obviously something very minor or built before current zoning rules or w/o permit)</a:t>
            </a:r>
            <a:endParaRPr lang="en-US" dirty="0"/>
          </a:p>
        </p:txBody>
      </p:sp>
    </p:spTree>
    <p:extLst>
      <p:ext uri="{BB962C8B-B14F-4D97-AF65-F5344CB8AC3E}">
        <p14:creationId xmlns:p14="http://schemas.microsoft.com/office/powerpoint/2010/main" val="65658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32936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Nimble process needed to meet response deadlines</a:t>
            </a:r>
          </a:p>
          <a:p>
            <a:endParaRPr lang="en-US" dirty="0"/>
          </a:p>
          <a:p>
            <a:r>
              <a:rPr lang="en-US" dirty="0" smtClean="0"/>
              <a:t>Leg work typically involves</a:t>
            </a:r>
          </a:p>
          <a:p>
            <a:pPr lvl="1"/>
            <a:r>
              <a:rPr lang="en-US" dirty="0" smtClean="0"/>
              <a:t>Becoming </a:t>
            </a:r>
            <a:r>
              <a:rPr lang="en-US" dirty="0"/>
              <a:t>familiar with site and context (take pictures)</a:t>
            </a:r>
          </a:p>
          <a:p>
            <a:pPr lvl="1"/>
            <a:r>
              <a:rPr lang="en-US" dirty="0" smtClean="0"/>
              <a:t>Reviewing </a:t>
            </a:r>
            <a:r>
              <a:rPr lang="en-US" dirty="0"/>
              <a:t>site plan and elevations to determine impact on </a:t>
            </a:r>
            <a:r>
              <a:rPr lang="en-US" dirty="0" err="1"/>
              <a:t>neighbours</a:t>
            </a:r>
            <a:r>
              <a:rPr lang="en-US" dirty="0"/>
              <a:t> and community</a:t>
            </a:r>
          </a:p>
          <a:p>
            <a:pPr lvl="1"/>
            <a:r>
              <a:rPr lang="en-US" dirty="0" smtClean="0"/>
              <a:t>Asking </a:t>
            </a:r>
            <a:r>
              <a:rPr lang="en-US" dirty="0"/>
              <a:t>DO </a:t>
            </a:r>
            <a:r>
              <a:rPr lang="en-US" dirty="0" smtClean="0"/>
              <a:t>questions </a:t>
            </a:r>
            <a:endParaRPr lang="en-US" dirty="0"/>
          </a:p>
          <a:p>
            <a:pPr lvl="1"/>
            <a:r>
              <a:rPr lang="en-US" dirty="0" smtClean="0"/>
              <a:t>Asking </a:t>
            </a:r>
            <a:r>
              <a:rPr lang="en-US" dirty="0"/>
              <a:t>developer/applicant </a:t>
            </a:r>
            <a:r>
              <a:rPr lang="en-US" dirty="0" smtClean="0"/>
              <a:t>questions </a:t>
            </a:r>
            <a:endParaRPr lang="en-US" dirty="0"/>
          </a:p>
          <a:p>
            <a:pPr lvl="1"/>
            <a:r>
              <a:rPr lang="en-US" dirty="0"/>
              <a:t>Find out what </a:t>
            </a:r>
            <a:r>
              <a:rPr lang="en-US" dirty="0" err="1"/>
              <a:t>neighbours</a:t>
            </a:r>
            <a:r>
              <a:rPr lang="en-US" dirty="0"/>
              <a:t> think</a:t>
            </a:r>
          </a:p>
          <a:p>
            <a:endParaRPr lang="en-US" dirty="0"/>
          </a:p>
        </p:txBody>
      </p:sp>
    </p:spTree>
    <p:extLst>
      <p:ext uri="{BB962C8B-B14F-4D97-AF65-F5344CB8AC3E}">
        <p14:creationId xmlns:p14="http://schemas.microsoft.com/office/powerpoint/2010/main" val="37423790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City criteria: interferes with </a:t>
            </a:r>
            <a:r>
              <a:rPr lang="en-US" dirty="0" err="1" smtClean="0"/>
              <a:t>neighbourhood</a:t>
            </a:r>
            <a:r>
              <a:rPr lang="en-US" dirty="0" smtClean="0"/>
              <a:t> amenities, interferes with use, enjoyment or value of </a:t>
            </a:r>
            <a:r>
              <a:rPr lang="en-US" dirty="0" err="1" smtClean="0"/>
              <a:t>neighbouring</a:t>
            </a:r>
            <a:r>
              <a:rPr lang="en-US" dirty="0" smtClean="0"/>
              <a:t> properties</a:t>
            </a:r>
          </a:p>
          <a:p>
            <a:endParaRPr lang="en-US" dirty="0"/>
          </a:p>
          <a:p>
            <a:r>
              <a:rPr lang="en-US" dirty="0" smtClean="0"/>
              <a:t>If feel there are problems with the development even if </a:t>
            </a:r>
            <a:r>
              <a:rPr lang="en-US" dirty="0" err="1" smtClean="0"/>
              <a:t>neighbours</a:t>
            </a:r>
            <a:r>
              <a:rPr lang="en-US" dirty="0" smtClean="0"/>
              <a:t> have signed off, can talk with </a:t>
            </a:r>
            <a:r>
              <a:rPr lang="en-US" dirty="0" err="1" smtClean="0"/>
              <a:t>neighbours</a:t>
            </a:r>
            <a:r>
              <a:rPr lang="en-US" dirty="0" smtClean="0"/>
              <a:t>, they can change their mind</a:t>
            </a:r>
            <a:endParaRPr lang="en-US" dirty="0"/>
          </a:p>
        </p:txBody>
      </p:sp>
    </p:spTree>
    <p:extLst>
      <p:ext uri="{BB962C8B-B14F-4D97-AF65-F5344CB8AC3E}">
        <p14:creationId xmlns:p14="http://schemas.microsoft.com/office/powerpoint/2010/main" val="13481974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516570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Form can be downloaded and filled out electronically or by hand. Provide appeal in hard copy along with the </a:t>
            </a:r>
            <a:r>
              <a:rPr lang="en-US" dirty="0" err="1" smtClean="0"/>
              <a:t>cheque</a:t>
            </a:r>
            <a:r>
              <a:rPr lang="en-US" dirty="0" smtClean="0"/>
              <a:t> to SDAB office by deadline. Location: Churchill </a:t>
            </a:r>
            <a:r>
              <a:rPr lang="en-US" dirty="0" err="1" smtClean="0"/>
              <a:t>Bldg</a:t>
            </a:r>
            <a:r>
              <a:rPr lang="en-US" dirty="0" smtClean="0"/>
              <a:t> on 103A Ave. </a:t>
            </a:r>
            <a:endParaRPr lang="en-US" dirty="0"/>
          </a:p>
          <a:p>
            <a:endParaRPr lang="en-US" dirty="0" smtClean="0"/>
          </a:p>
          <a:p>
            <a:r>
              <a:rPr lang="en-US" dirty="0" smtClean="0"/>
              <a:t>Reasons to support the developer’s appeal and speak at the hearing if you like the proposed development, especially if SDAB may oppose it, or if you want SDAB to approve it with specific conditions, e.g.,  you’ve reached an agreement with the developer about specific changes or you want those changes even though the developer hasn’t agreed but SDAB may include as conditions.</a:t>
            </a:r>
            <a:endParaRPr lang="en-US" dirty="0"/>
          </a:p>
        </p:txBody>
      </p:sp>
    </p:spTree>
    <p:extLst>
      <p:ext uri="{BB962C8B-B14F-4D97-AF65-F5344CB8AC3E}">
        <p14:creationId xmlns:p14="http://schemas.microsoft.com/office/powerpoint/2010/main" val="684391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Bev Zubot, Planning Advisor at EFCL</a:t>
            </a:r>
          </a:p>
          <a:p>
            <a:endParaRPr lang="en-US" dirty="0" smtClean="0"/>
          </a:p>
          <a:p>
            <a:r>
              <a:rPr lang="en-US" dirty="0" smtClean="0"/>
              <a:t>Elaine Solez, part-time Planning Advisor at EFCL  and long time planning volunteer</a:t>
            </a:r>
          </a:p>
          <a:p>
            <a:endParaRPr lang="en-US" dirty="0" smtClean="0"/>
          </a:p>
          <a:p>
            <a:r>
              <a:rPr lang="en-US" dirty="0" smtClean="0"/>
              <a:t>Ray Watkins,  Past Chair of the C o E Subdivision and Appeal Board, Past Chair of UDI and CHBA,  </a:t>
            </a:r>
          </a:p>
          <a:p>
            <a:r>
              <a:rPr lang="en-US" dirty="0" smtClean="0"/>
              <a:t>Presently a Principal with G3 Developments</a:t>
            </a:r>
          </a:p>
          <a:p>
            <a:endParaRPr lang="en-US" dirty="0"/>
          </a:p>
          <a:p>
            <a:r>
              <a:rPr lang="en-US" dirty="0" smtClean="0"/>
              <a:t>Sheila McDonald, Director of the 3 tribunals including the Subdivision Appeal Board</a:t>
            </a:r>
            <a:endParaRPr lang="en-US" dirty="0"/>
          </a:p>
        </p:txBody>
      </p:sp>
    </p:spTree>
    <p:extLst>
      <p:ext uri="{BB962C8B-B14F-4D97-AF65-F5344CB8AC3E}">
        <p14:creationId xmlns:p14="http://schemas.microsoft.com/office/powerpoint/2010/main" val="33222384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Appeal form is online but must be downloaded and filled out (electronically or by hand), and submitted in hard copy to SDAB office by due date</a:t>
            </a:r>
          </a:p>
          <a:p>
            <a:endParaRPr lang="en-US" dirty="0"/>
          </a:p>
          <a:p>
            <a:r>
              <a:rPr lang="en-US" dirty="0" smtClean="0"/>
              <a:t>If possible work our a revised proposal with developer/applicant in advance that both can support at the hearing</a:t>
            </a:r>
          </a:p>
          <a:p>
            <a:endParaRPr lang="en-US" dirty="0"/>
          </a:p>
          <a:p>
            <a:r>
              <a:rPr lang="en-US" dirty="0" smtClean="0"/>
              <a:t>If developer does not want to make the adjustments the league has suggested, telling SDAB about the changes you would like to see shows you are open to development and have tried to work something out. Unless the changes are extreme you will appear reasonable.</a:t>
            </a:r>
          </a:p>
          <a:p>
            <a:endParaRPr lang="en-US" dirty="0"/>
          </a:p>
          <a:p>
            <a:r>
              <a:rPr lang="en-US" dirty="0" smtClean="0"/>
              <a:t>More positive to say you support the DO decision than to say you oppose the development</a:t>
            </a:r>
            <a:endParaRPr lang="en-US" dirty="0"/>
          </a:p>
        </p:txBody>
      </p:sp>
    </p:spTree>
    <p:extLst>
      <p:ext uri="{BB962C8B-B14F-4D97-AF65-F5344CB8AC3E}">
        <p14:creationId xmlns:p14="http://schemas.microsoft.com/office/powerpoint/2010/main" val="5550288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59084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will cover the basics about development permits.</a:t>
            </a:r>
          </a:p>
          <a:p>
            <a:endParaRPr lang="en-US" dirty="0"/>
          </a:p>
          <a:p>
            <a:endParaRPr lang="en-US" dirty="0" smtClean="0"/>
          </a:p>
          <a:p>
            <a:endParaRPr lang="en-US" dirty="0"/>
          </a:p>
          <a:p>
            <a:r>
              <a:rPr lang="en-US" dirty="0" smtClean="0"/>
              <a:t>Elaine will review the various types of Development Permit Notices and the work of leagues in response</a:t>
            </a:r>
          </a:p>
          <a:p>
            <a:endParaRPr lang="en-US" dirty="0"/>
          </a:p>
          <a:p>
            <a:r>
              <a:rPr lang="en-US" dirty="0" smtClean="0"/>
              <a:t>Ray will talk about how to be effective negotiating with developers and how to be effective at SDAB Hearings</a:t>
            </a:r>
          </a:p>
          <a:p>
            <a:endParaRPr lang="en-US" dirty="0"/>
          </a:p>
          <a:p>
            <a:r>
              <a:rPr lang="en-US" dirty="0" smtClean="0"/>
              <a:t>Elaine will say a few words about monitoring compliance</a:t>
            </a:r>
          </a:p>
          <a:p>
            <a:endParaRPr lang="en-US" dirty="0"/>
          </a:p>
          <a:p>
            <a:r>
              <a:rPr lang="en-US" dirty="0" smtClean="0"/>
              <a:t>Sheila is here to answer technical questions about SDAB and talk about panel recruitment</a:t>
            </a:r>
          </a:p>
          <a:p>
            <a:endParaRPr lang="en-US" dirty="0"/>
          </a:p>
          <a:p>
            <a:endParaRPr lang="en-US" dirty="0"/>
          </a:p>
        </p:txBody>
      </p:sp>
    </p:spTree>
    <p:extLst>
      <p:ext uri="{BB962C8B-B14F-4D97-AF65-F5344CB8AC3E}">
        <p14:creationId xmlns:p14="http://schemas.microsoft.com/office/powerpoint/2010/main" val="3679312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sz="1400" b="1" dirty="0">
                <a:solidFill>
                  <a:schemeClr val="accent5">
                    <a:lumMod val="50000"/>
                  </a:schemeClr>
                </a:solidFill>
              </a:rPr>
              <a:t>Zoning Bylaw </a:t>
            </a:r>
            <a:r>
              <a:rPr lang="en-US" sz="1400" dirty="0">
                <a:solidFill>
                  <a:schemeClr val="accent5">
                    <a:lumMod val="50000"/>
                  </a:schemeClr>
                </a:solidFill>
              </a:rPr>
              <a:t>regulations</a:t>
            </a:r>
          </a:p>
          <a:p>
            <a:r>
              <a:rPr lang="en-US" sz="1400" dirty="0">
                <a:solidFill>
                  <a:schemeClr val="accent5">
                    <a:lumMod val="50000"/>
                  </a:schemeClr>
                </a:solidFill>
              </a:rPr>
              <a:t> </a:t>
            </a:r>
          </a:p>
          <a:p>
            <a:pPr>
              <a:buFontTx/>
              <a:buChar char="-"/>
            </a:pPr>
            <a:r>
              <a:rPr lang="en-US" sz="1400" b="1" dirty="0">
                <a:solidFill>
                  <a:schemeClr val="accent5">
                    <a:lumMod val="50000"/>
                  </a:schemeClr>
                </a:solidFill>
              </a:rPr>
              <a:t>Opportunity </a:t>
            </a:r>
            <a:r>
              <a:rPr lang="en-US" sz="1400" dirty="0">
                <a:solidFill>
                  <a:schemeClr val="accent5">
                    <a:lumMod val="50000"/>
                  </a:schemeClr>
                </a:solidFill>
              </a:rPr>
              <a:t>to shape developments </a:t>
            </a:r>
            <a:endParaRPr lang="en-US" sz="1400" b="1" dirty="0">
              <a:solidFill>
                <a:schemeClr val="accent5">
                  <a:lumMod val="50000"/>
                </a:schemeClr>
              </a:solidFill>
            </a:endParaRPr>
          </a:p>
          <a:p>
            <a:pPr>
              <a:buFontTx/>
              <a:buChar char="-"/>
            </a:pPr>
            <a:r>
              <a:rPr lang="en-US" sz="1400" dirty="0">
                <a:solidFill>
                  <a:schemeClr val="accent5">
                    <a:lumMod val="50000"/>
                  </a:schemeClr>
                </a:solidFill>
              </a:rPr>
              <a:t>Provide valuable info to decisions-makers – leagues know their neighbourhood best</a:t>
            </a:r>
          </a:p>
          <a:p>
            <a:endParaRPr lang="en-US" sz="1400" dirty="0">
              <a:solidFill>
                <a:schemeClr val="accent5">
                  <a:lumMod val="50000"/>
                </a:schemeClr>
              </a:solidFill>
            </a:endParaRPr>
          </a:p>
          <a:p>
            <a:pPr>
              <a:buFontTx/>
              <a:buChar char="-"/>
            </a:pPr>
            <a:r>
              <a:rPr lang="en-US" sz="1400" b="1" dirty="0">
                <a:solidFill>
                  <a:schemeClr val="accent5">
                    <a:lumMod val="50000"/>
                  </a:schemeClr>
                </a:solidFill>
              </a:rPr>
              <a:t>Support </a:t>
            </a:r>
            <a:r>
              <a:rPr lang="en-US" sz="1400" b="1" dirty="0" err="1" smtClean="0">
                <a:solidFill>
                  <a:schemeClr val="accent5">
                    <a:lumMod val="50000"/>
                  </a:schemeClr>
                </a:solidFill>
              </a:rPr>
              <a:t>neighbours</a:t>
            </a:r>
            <a:r>
              <a:rPr lang="en-US" sz="1400" b="1" dirty="0" smtClean="0">
                <a:solidFill>
                  <a:schemeClr val="accent5">
                    <a:lumMod val="50000"/>
                  </a:schemeClr>
                </a:solidFill>
              </a:rPr>
              <a:t> </a:t>
            </a:r>
            <a:r>
              <a:rPr lang="en-US" sz="1400" dirty="0" smtClean="0">
                <a:solidFill>
                  <a:schemeClr val="accent5">
                    <a:lumMod val="50000"/>
                  </a:schemeClr>
                </a:solidFill>
              </a:rPr>
              <a:t>: explain notices and process; assist them during negotiations and appeal process</a:t>
            </a:r>
            <a:endParaRPr lang="en-US" sz="1400" dirty="0">
              <a:solidFill>
                <a:schemeClr val="accent5">
                  <a:lumMod val="50000"/>
                </a:schemeClr>
              </a:solidFill>
            </a:endParaRPr>
          </a:p>
          <a:p>
            <a:pPr>
              <a:buFontTx/>
              <a:buChar char="-"/>
            </a:pPr>
            <a:endParaRPr lang="en-US" sz="1400" dirty="0">
              <a:solidFill>
                <a:schemeClr val="accent5">
                  <a:lumMod val="50000"/>
                </a:schemeClr>
              </a:solidFill>
            </a:endParaRPr>
          </a:p>
          <a:p>
            <a:pPr>
              <a:buFontTx/>
              <a:buChar char="-"/>
            </a:pPr>
            <a:r>
              <a:rPr lang="en-US" sz="1400" b="1" dirty="0" smtClean="0">
                <a:solidFill>
                  <a:schemeClr val="accent5">
                    <a:lumMod val="50000"/>
                  </a:schemeClr>
                </a:solidFill>
              </a:rPr>
              <a:t>Notices provide opportunity to develop communication channels with the developer </a:t>
            </a:r>
            <a:r>
              <a:rPr lang="en-US" sz="1400" dirty="0" smtClean="0">
                <a:solidFill>
                  <a:schemeClr val="accent5">
                    <a:lumMod val="50000"/>
                  </a:schemeClr>
                </a:solidFill>
              </a:rPr>
              <a:t>so that if problems or questions arise during the planning or construction phase, you know immediately who to contact</a:t>
            </a:r>
            <a:endParaRPr lang="en-US" sz="1400" dirty="0">
              <a:solidFill>
                <a:schemeClr val="accent5">
                  <a:lumMod val="50000"/>
                </a:schemeClr>
              </a:solidFill>
            </a:endParaRPr>
          </a:p>
          <a:p>
            <a:pPr>
              <a:buFontTx/>
              <a:buChar char="-"/>
            </a:pPr>
            <a:endParaRPr lang="en-US" sz="9600" dirty="0"/>
          </a:p>
          <a:p>
            <a:endParaRPr lang="en-US" dirty="0"/>
          </a:p>
        </p:txBody>
      </p:sp>
    </p:spTree>
    <p:extLst>
      <p:ext uri="{BB962C8B-B14F-4D97-AF65-F5344CB8AC3E}">
        <p14:creationId xmlns:p14="http://schemas.microsoft.com/office/powerpoint/2010/main" val="1095171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31545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a:p>
            <a:r>
              <a:rPr lang="en-US" dirty="0" smtClean="0"/>
              <a:t>Class A example:  4 </a:t>
            </a:r>
            <a:r>
              <a:rPr lang="en-US" dirty="0" err="1" smtClean="0"/>
              <a:t>storey</a:t>
            </a:r>
            <a:r>
              <a:rPr lang="en-US" dirty="0" smtClean="0"/>
              <a:t> apartment in the RA7 zone which meets all regulations</a:t>
            </a:r>
          </a:p>
          <a:p>
            <a:endParaRPr lang="en-US" dirty="0"/>
          </a:p>
          <a:p>
            <a:endParaRPr lang="en-US" dirty="0" smtClean="0"/>
          </a:p>
          <a:p>
            <a:r>
              <a:rPr lang="en-US" dirty="0" smtClean="0"/>
              <a:t>Class B example: </a:t>
            </a:r>
          </a:p>
          <a:p>
            <a:r>
              <a:rPr lang="en-US" dirty="0" smtClean="0"/>
              <a:t> In RF1 (Single Detached Residential Zone) duplexes are a discretionary use, thus the league would get notice of a duplex proposal in an RF1 zone</a:t>
            </a:r>
            <a:endParaRPr lang="en-US" dirty="0"/>
          </a:p>
        </p:txBody>
      </p:sp>
    </p:spTree>
    <p:extLst>
      <p:ext uri="{BB962C8B-B14F-4D97-AF65-F5344CB8AC3E}">
        <p14:creationId xmlns:p14="http://schemas.microsoft.com/office/powerpoint/2010/main" val="4563175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The Development Officer reviewing a type B permit application may approve a  Discretionary Use</a:t>
            </a:r>
          </a:p>
          <a:p>
            <a:r>
              <a:rPr lang="en-US" sz="1400" dirty="0" smtClean="0"/>
              <a:t>If the Use is deemed appropriate for that location.  (for example a major home business in a residence on an arterial road may be deemed appropriate for that location, but not appropriate in the interior of the neighbourhood. </a:t>
            </a:r>
          </a:p>
          <a:p>
            <a:endParaRPr lang="en-US" sz="1400" dirty="0"/>
          </a:p>
          <a:p>
            <a:r>
              <a:rPr lang="en-US" sz="1400" dirty="0" smtClean="0"/>
              <a:t>And the DO may relax regulations if it would not </a:t>
            </a:r>
          </a:p>
          <a:p>
            <a:pPr marL="285750" indent="-285750">
              <a:buFontTx/>
              <a:buChar char="-"/>
            </a:pPr>
            <a:r>
              <a:rPr lang="en-US" sz="1400" dirty="0" smtClean="0"/>
              <a:t>Interfere </a:t>
            </a:r>
            <a:r>
              <a:rPr lang="en-US" sz="1400" b="1" dirty="0" smtClean="0"/>
              <a:t>with neighbourhood amenities</a:t>
            </a:r>
            <a:r>
              <a:rPr lang="en-US" sz="1400" dirty="0" smtClean="0"/>
              <a:t>,  or </a:t>
            </a:r>
          </a:p>
          <a:p>
            <a:pPr marL="285750" indent="-285750">
              <a:buFontTx/>
              <a:buChar char="-"/>
            </a:pPr>
            <a:r>
              <a:rPr lang="en-US" sz="1400" dirty="0" smtClean="0"/>
              <a:t>Interfere with the </a:t>
            </a:r>
            <a:r>
              <a:rPr lang="en-US" sz="1400" b="1" dirty="0" smtClean="0"/>
              <a:t>Use, Enjoyment or Value of </a:t>
            </a:r>
            <a:r>
              <a:rPr lang="en-US" sz="1400" b="1" dirty="0" err="1" smtClean="0"/>
              <a:t>neighbouring</a:t>
            </a:r>
            <a:r>
              <a:rPr lang="en-US" sz="1400" b="1" dirty="0" smtClean="0"/>
              <a:t> properties</a:t>
            </a:r>
            <a:r>
              <a:rPr lang="en-US" sz="1400" dirty="0" smtClean="0"/>
              <a:t>. </a:t>
            </a:r>
          </a:p>
          <a:p>
            <a:pPr marL="285750" indent="-285750">
              <a:buFontTx/>
              <a:buChar char="-"/>
            </a:pPr>
            <a:endParaRPr lang="en-US" sz="1400" dirty="0"/>
          </a:p>
        </p:txBody>
      </p:sp>
    </p:spTree>
    <p:extLst>
      <p:ext uri="{BB962C8B-B14F-4D97-AF65-F5344CB8AC3E}">
        <p14:creationId xmlns:p14="http://schemas.microsoft.com/office/powerpoint/2010/main" val="4084796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neighbourhood amenities could be impacted by developments on private land?  </a:t>
            </a:r>
          </a:p>
          <a:p>
            <a:endParaRPr lang="en-US" dirty="0"/>
          </a:p>
          <a:p>
            <a:pPr marL="171450" indent="-171450">
              <a:buFontTx/>
              <a:buChar char="-"/>
            </a:pPr>
            <a:r>
              <a:rPr lang="en-US" dirty="0" smtClean="0"/>
              <a:t>Trees, green space – anything one can see from the public street could be considered an amenity.   The neighbourhood has a vested interest in maintaining trees for aesthetic reasons and to reduce flooding</a:t>
            </a:r>
          </a:p>
          <a:p>
            <a:r>
              <a:rPr lang="en-US" dirty="0" smtClean="0"/>
              <a:t>Who has argued for the retention of trees or enhanced landscaping when appealing a development? </a:t>
            </a:r>
          </a:p>
          <a:p>
            <a:pPr marL="171450" indent="-171450">
              <a:buFontTx/>
              <a:buChar char="-"/>
            </a:pPr>
            <a:r>
              <a:rPr lang="en-US" dirty="0" smtClean="0"/>
              <a:t>street parking– an amenity commonly defended by leagues so much so that I think decision-makers don’t even listen anymore</a:t>
            </a:r>
          </a:p>
          <a:p>
            <a:pPr marL="171450" indent="-171450">
              <a:buFontTx/>
              <a:buChar char="-"/>
            </a:pPr>
            <a:r>
              <a:rPr lang="en-US" dirty="0" smtClean="0"/>
              <a:t>Front driveways can impact pedestrian safety</a:t>
            </a:r>
          </a:p>
          <a:p>
            <a:pPr marL="171450" indent="-171450">
              <a:buFontTx/>
              <a:buChar char="-"/>
            </a:pPr>
            <a:r>
              <a:rPr lang="en-US" dirty="0" smtClean="0"/>
              <a:t>Front yard setbacks can influence sun access and views from the street</a:t>
            </a:r>
          </a:p>
          <a:p>
            <a:pPr marL="171450" indent="-171450">
              <a:buFontTx/>
              <a:buChar char="-"/>
            </a:pPr>
            <a:r>
              <a:rPr lang="en-US" dirty="0" smtClean="0"/>
              <a:t>Quality materials and architecture could be considered neighbourhood amenities.  Certainly the quality of the neighbourhood is impacted.  </a:t>
            </a:r>
          </a:p>
          <a:p>
            <a:pPr marL="171450" indent="-171450">
              <a:buFontTx/>
              <a:buChar char="-"/>
            </a:pPr>
            <a:r>
              <a:rPr lang="en-US" dirty="0" smtClean="0"/>
              <a:t>-The height and placement of buildings can obstruct views of green spaces, or architecturally beautiful buildings.  In Europe the view of churches is heavily protected.  In Edmonton some citizens have guarded the view of the Legislature.  </a:t>
            </a:r>
          </a:p>
          <a:p>
            <a:pPr marL="171450" indent="-171450">
              <a:buFontTx/>
              <a:buChar char="-"/>
            </a:pPr>
            <a:r>
              <a:rPr lang="en-US" dirty="0" smtClean="0"/>
              <a:t>What other kinds of Neighbourhood Amenities are there?  </a:t>
            </a:r>
          </a:p>
          <a:p>
            <a:pPr marL="171450" indent="-171450">
              <a:buFontTx/>
              <a:buChar char="-"/>
            </a:pPr>
            <a:endParaRPr lang="en-US" dirty="0" smtClean="0"/>
          </a:p>
          <a:p>
            <a:pPr marL="171450" indent="-171450">
              <a:buFontTx/>
              <a:buChar char="-"/>
            </a:pPr>
            <a:endParaRPr lang="en-US" dirty="0"/>
          </a:p>
        </p:txBody>
      </p:sp>
    </p:spTree>
    <p:extLst>
      <p:ext uri="{BB962C8B-B14F-4D97-AF65-F5344CB8AC3E}">
        <p14:creationId xmlns:p14="http://schemas.microsoft.com/office/powerpoint/2010/main" val="481339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1146175"/>
            <a:ext cx="5575300" cy="3136900"/>
          </a:xfrm>
        </p:spPr>
      </p:sp>
      <p:sp>
        <p:nvSpPr>
          <p:cNvPr id="3" name="Notes Placeholder 2"/>
          <p:cNvSpPr>
            <a:spLocks noGrp="1"/>
          </p:cNvSpPr>
          <p:nvPr>
            <p:ph type="body" idx="1"/>
          </p:nvPr>
        </p:nvSpPr>
        <p:spPr/>
        <p:txBody>
          <a:bodyPr/>
          <a:lstStyle/>
          <a:p>
            <a:r>
              <a:rPr lang="en-US" dirty="0" smtClean="0"/>
              <a:t>What planning elements </a:t>
            </a:r>
            <a:endParaRPr lang="en-US" dirty="0"/>
          </a:p>
        </p:txBody>
      </p:sp>
    </p:spTree>
    <p:extLst>
      <p:ext uri="{BB962C8B-B14F-4D97-AF65-F5344CB8AC3E}">
        <p14:creationId xmlns:p14="http://schemas.microsoft.com/office/powerpoint/2010/main" val="3694760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CFE1860-744F-49F1-9FB4-5793DE809C0B}"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095C-0D1A-4E94-9CA0-C92D71D631BA}" type="slidenum">
              <a:rPr lang="en-US" smtClean="0"/>
              <a:t>‹#›</a:t>
            </a:fld>
            <a:endParaRPr lang="en-US"/>
          </a:p>
        </p:txBody>
      </p:sp>
    </p:spTree>
    <p:extLst>
      <p:ext uri="{BB962C8B-B14F-4D97-AF65-F5344CB8AC3E}">
        <p14:creationId xmlns:p14="http://schemas.microsoft.com/office/powerpoint/2010/main" val="28426518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E1860-744F-49F1-9FB4-5793DE809C0B}"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095C-0D1A-4E94-9CA0-C92D71D631BA}" type="slidenum">
              <a:rPr lang="en-US" smtClean="0"/>
              <a:t>‹#›</a:t>
            </a:fld>
            <a:endParaRPr lang="en-US"/>
          </a:p>
        </p:txBody>
      </p:sp>
    </p:spTree>
    <p:extLst>
      <p:ext uri="{BB962C8B-B14F-4D97-AF65-F5344CB8AC3E}">
        <p14:creationId xmlns:p14="http://schemas.microsoft.com/office/powerpoint/2010/main" val="1751572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E1860-744F-49F1-9FB4-5793DE809C0B}"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095C-0D1A-4E94-9CA0-C92D71D631B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11311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E1860-744F-49F1-9FB4-5793DE809C0B}"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095C-0D1A-4E94-9CA0-C92D71D631BA}" type="slidenum">
              <a:rPr lang="en-US" smtClean="0"/>
              <a:t>‹#›</a:t>
            </a:fld>
            <a:endParaRPr lang="en-US"/>
          </a:p>
        </p:txBody>
      </p:sp>
    </p:spTree>
    <p:extLst>
      <p:ext uri="{BB962C8B-B14F-4D97-AF65-F5344CB8AC3E}">
        <p14:creationId xmlns:p14="http://schemas.microsoft.com/office/powerpoint/2010/main" val="4074342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E1860-744F-49F1-9FB4-5793DE809C0B}"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095C-0D1A-4E94-9CA0-C92D71D631B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053620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E1860-744F-49F1-9FB4-5793DE809C0B}"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095C-0D1A-4E94-9CA0-C92D71D631BA}" type="slidenum">
              <a:rPr lang="en-US" smtClean="0"/>
              <a:t>‹#›</a:t>
            </a:fld>
            <a:endParaRPr lang="en-US"/>
          </a:p>
        </p:txBody>
      </p:sp>
    </p:spTree>
    <p:extLst>
      <p:ext uri="{BB962C8B-B14F-4D97-AF65-F5344CB8AC3E}">
        <p14:creationId xmlns:p14="http://schemas.microsoft.com/office/powerpoint/2010/main" val="21436963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FE1860-744F-49F1-9FB4-5793DE809C0B}"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095C-0D1A-4E94-9CA0-C92D71D631BA}" type="slidenum">
              <a:rPr lang="en-US" smtClean="0"/>
              <a:t>‹#›</a:t>
            </a:fld>
            <a:endParaRPr lang="en-US"/>
          </a:p>
        </p:txBody>
      </p:sp>
    </p:spTree>
    <p:extLst>
      <p:ext uri="{BB962C8B-B14F-4D97-AF65-F5344CB8AC3E}">
        <p14:creationId xmlns:p14="http://schemas.microsoft.com/office/powerpoint/2010/main" val="1449809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FE1860-744F-49F1-9FB4-5793DE809C0B}"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095C-0D1A-4E94-9CA0-C92D71D631BA}" type="slidenum">
              <a:rPr lang="en-US" smtClean="0"/>
              <a:t>‹#›</a:t>
            </a:fld>
            <a:endParaRPr lang="en-US"/>
          </a:p>
        </p:txBody>
      </p:sp>
    </p:spTree>
    <p:extLst>
      <p:ext uri="{BB962C8B-B14F-4D97-AF65-F5344CB8AC3E}">
        <p14:creationId xmlns:p14="http://schemas.microsoft.com/office/powerpoint/2010/main" val="227667312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endParaRPr lang="en-US" dirty="0"/>
          </a:p>
        </p:txBody>
      </p:sp>
      <p:sp>
        <p:nvSpPr>
          <p:cNvPr id="4" name="Date Placeholder 3"/>
          <p:cNvSpPr>
            <a:spLocks noGrp="1"/>
          </p:cNvSpPr>
          <p:nvPr>
            <p:ph type="dt" sz="half" idx="10"/>
          </p:nvPr>
        </p:nvSpPr>
        <p:spPr/>
        <p:txBody>
          <a:bodyPr/>
          <a:lstStyle/>
          <a:p>
            <a:fld id="{7CFE1860-744F-49F1-9FB4-5793DE809C0B}"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095C-0D1A-4E94-9CA0-C92D71D631BA}" type="slidenum">
              <a:rPr lang="en-US" smtClean="0"/>
              <a:t>‹#›</a:t>
            </a:fld>
            <a:endParaRPr lang="en-US"/>
          </a:p>
        </p:txBody>
      </p:sp>
    </p:spTree>
    <p:extLst>
      <p:ext uri="{BB962C8B-B14F-4D97-AF65-F5344CB8AC3E}">
        <p14:creationId xmlns:p14="http://schemas.microsoft.com/office/powerpoint/2010/main" val="12294589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E1860-744F-49F1-9FB4-5793DE809C0B}"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9095C-0D1A-4E94-9CA0-C92D71D631BA}" type="slidenum">
              <a:rPr lang="en-US" smtClean="0"/>
              <a:t>‹#›</a:t>
            </a:fld>
            <a:endParaRPr lang="en-US"/>
          </a:p>
        </p:txBody>
      </p:sp>
    </p:spTree>
    <p:extLst>
      <p:ext uri="{BB962C8B-B14F-4D97-AF65-F5344CB8AC3E}">
        <p14:creationId xmlns:p14="http://schemas.microsoft.com/office/powerpoint/2010/main" val="27772857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lvl1pPr>
              <a:defRPr>
                <a:latin typeface="Aharoni" panose="02010803020104030203" pitchFamily="2" charset="-79"/>
                <a:cs typeface="Aharoni" panose="02010803020104030203" pitchFamily="2" charset="-79"/>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CFE1860-744F-49F1-9FB4-5793DE809C0B}"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49095C-0D1A-4E94-9CA0-C92D71D631BA}" type="slidenum">
              <a:rPr lang="en-US" smtClean="0"/>
              <a:t>‹#›</a:t>
            </a:fld>
            <a:endParaRPr lang="en-US"/>
          </a:p>
        </p:txBody>
      </p:sp>
    </p:spTree>
    <p:extLst>
      <p:ext uri="{BB962C8B-B14F-4D97-AF65-F5344CB8AC3E}">
        <p14:creationId xmlns:p14="http://schemas.microsoft.com/office/powerpoint/2010/main" val="3293902859"/>
      </p:ext>
    </p:extLst>
  </p:cSld>
  <p:clrMapOvr>
    <a:masterClrMapping/>
  </p:clrMapOvr>
  <p:timing>
    <p:tnLst>
      <p:par>
        <p:cTn id="1" dur="indefinite" restart="never" nodeType="tmRoot"/>
      </p:par>
    </p:tnLst>
  </p:timing>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FE1860-744F-49F1-9FB4-5793DE809C0B}" type="datetimeFigureOut">
              <a:rPr lang="en-US" smtClean="0"/>
              <a:t>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49095C-0D1A-4E94-9CA0-C92D71D631BA}" type="slidenum">
              <a:rPr lang="en-US" smtClean="0"/>
              <a:t>‹#›</a:t>
            </a:fld>
            <a:endParaRPr lang="en-US"/>
          </a:p>
        </p:txBody>
      </p:sp>
    </p:spTree>
    <p:extLst>
      <p:ext uri="{BB962C8B-B14F-4D97-AF65-F5344CB8AC3E}">
        <p14:creationId xmlns:p14="http://schemas.microsoft.com/office/powerpoint/2010/main" val="28477835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CFE1860-744F-49F1-9FB4-5793DE809C0B}" type="datetimeFigureOut">
              <a:rPr lang="en-US" smtClean="0"/>
              <a:t>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49095C-0D1A-4E94-9CA0-C92D71D631BA}" type="slidenum">
              <a:rPr lang="en-US" smtClean="0"/>
              <a:t>‹#›</a:t>
            </a:fld>
            <a:endParaRPr lang="en-US"/>
          </a:p>
        </p:txBody>
      </p:sp>
    </p:spTree>
    <p:extLst>
      <p:ext uri="{BB962C8B-B14F-4D97-AF65-F5344CB8AC3E}">
        <p14:creationId xmlns:p14="http://schemas.microsoft.com/office/powerpoint/2010/main" val="1333778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E1860-744F-49F1-9FB4-5793DE809C0B}" type="datetimeFigureOut">
              <a:rPr lang="en-US" smtClean="0"/>
              <a:t>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49095C-0D1A-4E94-9CA0-C92D71D631BA}" type="slidenum">
              <a:rPr lang="en-US" smtClean="0"/>
              <a:t>‹#›</a:t>
            </a:fld>
            <a:endParaRPr lang="en-US"/>
          </a:p>
        </p:txBody>
      </p:sp>
    </p:spTree>
    <p:extLst>
      <p:ext uri="{BB962C8B-B14F-4D97-AF65-F5344CB8AC3E}">
        <p14:creationId xmlns:p14="http://schemas.microsoft.com/office/powerpoint/2010/main" val="2624845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FE1860-744F-49F1-9FB4-5793DE809C0B}"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49095C-0D1A-4E94-9CA0-C92D71D631BA}" type="slidenum">
              <a:rPr lang="en-US" smtClean="0"/>
              <a:t>‹#›</a:t>
            </a:fld>
            <a:endParaRPr lang="en-US"/>
          </a:p>
        </p:txBody>
      </p:sp>
    </p:spTree>
    <p:extLst>
      <p:ext uri="{BB962C8B-B14F-4D97-AF65-F5344CB8AC3E}">
        <p14:creationId xmlns:p14="http://schemas.microsoft.com/office/powerpoint/2010/main" val="1091708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FE1860-744F-49F1-9FB4-5793DE809C0B}"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49095C-0D1A-4E94-9CA0-C92D71D631BA}" type="slidenum">
              <a:rPr lang="en-US" smtClean="0"/>
              <a:t>‹#›</a:t>
            </a:fld>
            <a:endParaRPr lang="en-US"/>
          </a:p>
        </p:txBody>
      </p:sp>
    </p:spTree>
    <p:extLst>
      <p:ext uri="{BB962C8B-B14F-4D97-AF65-F5344CB8AC3E}">
        <p14:creationId xmlns:p14="http://schemas.microsoft.com/office/powerpoint/2010/main" val="2655147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FE1860-744F-49F1-9FB4-5793DE809C0B}" type="datetimeFigureOut">
              <a:rPr lang="en-US" smtClean="0"/>
              <a:t>1/9/2015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949095C-0D1A-4E94-9CA0-C92D71D631BA}" type="slidenum">
              <a:rPr lang="en-US" smtClean="0"/>
              <a:t>‹#›</a:t>
            </a:fld>
            <a:endParaRPr lang="en-US"/>
          </a:p>
        </p:txBody>
      </p:sp>
      <p:pic>
        <p:nvPicPr>
          <p:cNvPr id="18" name="Picture 17"/>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895556" y="5435600"/>
            <a:ext cx="1129369" cy="1253540"/>
          </a:xfrm>
          <a:prstGeom prst="rect">
            <a:avLst/>
          </a:prstGeom>
        </p:spPr>
      </p:pic>
    </p:spTree>
    <p:extLst>
      <p:ext uri="{BB962C8B-B14F-4D97-AF65-F5344CB8AC3E}">
        <p14:creationId xmlns:p14="http://schemas.microsoft.com/office/powerpoint/2010/main" val="724807440"/>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edmonton.ca/sdab"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3"/>
            <a:ext cx="7766936" cy="2816823"/>
          </a:xfrm>
        </p:spPr>
        <p:txBody>
          <a:bodyPr/>
          <a:lstStyle/>
          <a:p>
            <a:r>
              <a:rPr lang="en-US" sz="4400" dirty="0" smtClean="0">
                <a:solidFill>
                  <a:schemeClr val="accent6">
                    <a:lumMod val="50000"/>
                  </a:schemeClr>
                </a:solidFill>
              </a:rPr>
              <a:t>How about those Development Permit Notices?</a:t>
            </a:r>
            <a:br>
              <a:rPr lang="en-US" sz="4400" dirty="0" smtClean="0">
                <a:solidFill>
                  <a:schemeClr val="accent6">
                    <a:lumMod val="50000"/>
                  </a:schemeClr>
                </a:solidFill>
              </a:rPr>
            </a:br>
            <a:endParaRPr lang="en-US" sz="4400" dirty="0">
              <a:solidFill>
                <a:schemeClr val="accent6">
                  <a:lumMod val="50000"/>
                </a:schemeClr>
              </a:solidFill>
            </a:endParaRPr>
          </a:p>
        </p:txBody>
      </p:sp>
      <p:sp>
        <p:nvSpPr>
          <p:cNvPr id="3" name="Subtitle 2"/>
          <p:cNvSpPr>
            <a:spLocks noGrp="1"/>
          </p:cNvSpPr>
          <p:nvPr>
            <p:ph type="subTitle" idx="1"/>
          </p:nvPr>
        </p:nvSpPr>
        <p:spPr>
          <a:xfrm>
            <a:off x="1221517" y="4975456"/>
            <a:ext cx="7766936" cy="1096899"/>
          </a:xfrm>
        </p:spPr>
        <p:txBody>
          <a:bodyPr>
            <a:normAutofit/>
          </a:bodyPr>
          <a:lstStyle/>
          <a:p>
            <a:endParaRPr lang="en-US" dirty="0">
              <a:solidFill>
                <a:schemeClr val="accent5">
                  <a:lumMod val="75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1517" y="575734"/>
            <a:ext cx="7524750" cy="1828800"/>
          </a:xfrm>
          <a:prstGeom prst="rect">
            <a:avLst/>
          </a:prstGeom>
        </p:spPr>
      </p:pic>
    </p:spTree>
    <p:extLst>
      <p:ext uri="{BB962C8B-B14F-4D97-AF65-F5344CB8AC3E}">
        <p14:creationId xmlns:p14="http://schemas.microsoft.com/office/powerpoint/2010/main" val="4795744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rPr>
              <a:t>Limits of Variance Power of the DO</a:t>
            </a:r>
            <a:endParaRPr lang="en-US" dirty="0">
              <a:solidFill>
                <a:schemeClr val="accent6">
                  <a:lumMod val="50000"/>
                </a:schemeClr>
              </a:solidFill>
            </a:endParaRPr>
          </a:p>
        </p:txBody>
      </p:sp>
      <p:sp>
        <p:nvSpPr>
          <p:cNvPr id="3" name="Content Placeholder 2"/>
          <p:cNvSpPr>
            <a:spLocks noGrp="1"/>
          </p:cNvSpPr>
          <p:nvPr>
            <p:ph idx="1"/>
          </p:nvPr>
        </p:nvSpPr>
        <p:spPr/>
        <p:txBody>
          <a:bodyPr>
            <a:normAutofit lnSpcReduction="10000"/>
          </a:bodyPr>
          <a:lstStyle/>
          <a:p>
            <a:pPr marL="0" indent="0">
              <a:buNone/>
            </a:pPr>
            <a:r>
              <a:rPr lang="en-US" sz="3200" b="1" dirty="0" smtClean="0">
                <a:solidFill>
                  <a:schemeClr val="accent5">
                    <a:lumMod val="50000"/>
                  </a:schemeClr>
                </a:solidFill>
              </a:rPr>
              <a:t>Zoning Bylaw Section 11.4</a:t>
            </a:r>
          </a:p>
          <a:p>
            <a:pPr marL="514350" indent="-514350">
              <a:buAutoNum type="arabicPeriod"/>
            </a:pPr>
            <a:r>
              <a:rPr lang="en-US" sz="2400" dirty="0" smtClean="0">
                <a:solidFill>
                  <a:schemeClr val="accent5">
                    <a:lumMod val="50000"/>
                  </a:schemeClr>
                </a:solidFill>
              </a:rPr>
              <a:t>Variance shall be considered </a:t>
            </a:r>
            <a:r>
              <a:rPr lang="en-US" sz="2400" b="1" dirty="0" smtClean="0">
                <a:solidFill>
                  <a:schemeClr val="accent5">
                    <a:lumMod val="50000"/>
                  </a:schemeClr>
                </a:solidFill>
              </a:rPr>
              <a:t>ONLY</a:t>
            </a:r>
            <a:r>
              <a:rPr lang="en-US" sz="2400" dirty="0" smtClean="0">
                <a:solidFill>
                  <a:schemeClr val="accent5">
                    <a:lumMod val="50000"/>
                  </a:schemeClr>
                </a:solidFill>
              </a:rPr>
              <a:t> in cases of </a:t>
            </a:r>
            <a:r>
              <a:rPr lang="en-US" sz="2400" b="1" dirty="0" smtClean="0">
                <a:solidFill>
                  <a:schemeClr val="accent5">
                    <a:lumMod val="50000"/>
                  </a:schemeClr>
                </a:solidFill>
              </a:rPr>
              <a:t>unnecessary hardship peculiar to </a:t>
            </a:r>
            <a:r>
              <a:rPr lang="en-US" sz="2400" dirty="0" smtClean="0">
                <a:solidFill>
                  <a:schemeClr val="accent5">
                    <a:lumMod val="50000"/>
                  </a:schemeClr>
                </a:solidFill>
              </a:rPr>
              <a:t>the Use, character, or situations of </a:t>
            </a:r>
            <a:r>
              <a:rPr lang="en-US" sz="2400" b="1" dirty="0" smtClean="0">
                <a:solidFill>
                  <a:schemeClr val="accent5">
                    <a:lumMod val="50000"/>
                  </a:schemeClr>
                </a:solidFill>
              </a:rPr>
              <a:t>land or building</a:t>
            </a:r>
          </a:p>
          <a:p>
            <a:pPr marL="514350" indent="-514350">
              <a:buAutoNum type="arabicPeriod"/>
            </a:pPr>
            <a:r>
              <a:rPr lang="en-US" sz="2400" dirty="0" smtClean="0">
                <a:solidFill>
                  <a:schemeClr val="accent5">
                    <a:lumMod val="50000"/>
                  </a:schemeClr>
                </a:solidFill>
              </a:rPr>
              <a:t>Shall be no variance from maximum </a:t>
            </a:r>
            <a:r>
              <a:rPr lang="en-US" sz="2400" b="1" dirty="0" smtClean="0">
                <a:solidFill>
                  <a:schemeClr val="accent5">
                    <a:lumMod val="50000"/>
                  </a:schemeClr>
                </a:solidFill>
              </a:rPr>
              <a:t>Height, Floor Area Ratio </a:t>
            </a:r>
            <a:r>
              <a:rPr lang="en-US" sz="2400" dirty="0" smtClean="0">
                <a:solidFill>
                  <a:schemeClr val="accent5">
                    <a:lumMod val="50000"/>
                  </a:schemeClr>
                </a:solidFill>
              </a:rPr>
              <a:t>and </a:t>
            </a:r>
            <a:r>
              <a:rPr lang="en-US" sz="2400" b="1" dirty="0" smtClean="0">
                <a:solidFill>
                  <a:schemeClr val="accent5">
                    <a:lumMod val="50000"/>
                  </a:schemeClr>
                </a:solidFill>
              </a:rPr>
              <a:t>Density     </a:t>
            </a:r>
          </a:p>
          <a:p>
            <a:pPr marL="514350" indent="-514350">
              <a:buAutoNum type="arabicPeriod"/>
            </a:pPr>
            <a:r>
              <a:rPr lang="en-US" sz="2400" dirty="0" smtClean="0">
                <a:solidFill>
                  <a:schemeClr val="accent5">
                    <a:lumMod val="50000"/>
                  </a:schemeClr>
                </a:solidFill>
              </a:rPr>
              <a:t>Adhere to the Uses and </a:t>
            </a:r>
            <a:r>
              <a:rPr lang="en-US" sz="2400" b="1" dirty="0" smtClean="0">
                <a:solidFill>
                  <a:schemeClr val="accent5">
                    <a:lumMod val="50000"/>
                  </a:schemeClr>
                </a:solidFill>
              </a:rPr>
              <a:t>General Purpose </a:t>
            </a:r>
            <a:r>
              <a:rPr lang="en-US" sz="2400" dirty="0" smtClean="0">
                <a:solidFill>
                  <a:schemeClr val="accent5">
                    <a:lumMod val="50000"/>
                  </a:schemeClr>
                </a:solidFill>
              </a:rPr>
              <a:t>of the appropriate Zone. </a:t>
            </a:r>
          </a:p>
          <a:p>
            <a:pPr marL="0" indent="0">
              <a:buNone/>
            </a:pPr>
            <a:r>
              <a:rPr lang="en-US" sz="2400" dirty="0" smtClean="0">
                <a:solidFill>
                  <a:schemeClr val="accent5">
                    <a:lumMod val="50000"/>
                  </a:schemeClr>
                </a:solidFill>
              </a:rPr>
              <a:t>SDAB has similar limits; but can vary Height. </a:t>
            </a:r>
            <a:endParaRPr lang="en-US" sz="2400" dirty="0">
              <a:solidFill>
                <a:schemeClr val="accent5">
                  <a:lumMod val="50000"/>
                </a:schemeClr>
              </a:solidFill>
            </a:endParaRPr>
          </a:p>
        </p:txBody>
      </p:sp>
    </p:spTree>
    <p:extLst>
      <p:ext uri="{BB962C8B-B14F-4D97-AF65-F5344CB8AC3E}">
        <p14:creationId xmlns:p14="http://schemas.microsoft.com/office/powerpoint/2010/main" val="3059425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6">
                    <a:lumMod val="50000"/>
                  </a:schemeClr>
                </a:solidFill>
              </a:rPr>
              <a:t>Development Permit Process</a:t>
            </a:r>
            <a:br>
              <a:rPr lang="en-US" dirty="0" smtClean="0">
                <a:solidFill>
                  <a:schemeClr val="accent6">
                    <a:lumMod val="50000"/>
                  </a:schemeClr>
                </a:solidFill>
              </a:rPr>
            </a:br>
            <a:r>
              <a:rPr lang="en-US" dirty="0" smtClean="0">
                <a:solidFill>
                  <a:schemeClr val="accent6">
                    <a:lumMod val="50000"/>
                  </a:schemeClr>
                </a:solidFill>
              </a:rPr>
              <a:t> </a:t>
            </a:r>
            <a:r>
              <a:rPr lang="en-US" sz="2400" dirty="0" smtClean="0">
                <a:solidFill>
                  <a:schemeClr val="accent6">
                    <a:lumMod val="50000"/>
                  </a:schemeClr>
                </a:solidFill>
              </a:rPr>
              <a:t>for Class B permits</a:t>
            </a:r>
            <a:endParaRPr lang="en-US" sz="2400" dirty="0">
              <a:solidFill>
                <a:schemeClr val="accent6">
                  <a:lumMod val="50000"/>
                </a:schemeClr>
              </a:solidFill>
            </a:endParaRPr>
          </a:p>
        </p:txBody>
      </p:sp>
      <p:sp>
        <p:nvSpPr>
          <p:cNvPr id="125" name="Content Placeholder 124"/>
          <p:cNvSpPr>
            <a:spLocks noGrp="1"/>
          </p:cNvSpPr>
          <p:nvPr>
            <p:ph idx="1"/>
          </p:nvPr>
        </p:nvSpPr>
        <p:spPr/>
        <p:txBody>
          <a:bodyPr>
            <a:normAutofit/>
          </a:bodyPr>
          <a:lstStyle/>
          <a:p>
            <a:pPr marL="0" indent="0">
              <a:buNone/>
            </a:pPr>
            <a:r>
              <a:rPr lang="en-US" sz="2400" b="1" dirty="0" smtClean="0">
                <a:solidFill>
                  <a:schemeClr val="tx1"/>
                </a:solidFill>
              </a:rPr>
              <a:t>DO Reviews Application </a:t>
            </a:r>
            <a:r>
              <a:rPr lang="en-US" dirty="0" smtClean="0">
                <a:solidFill>
                  <a:schemeClr val="tx1"/>
                </a:solidFill>
              </a:rPr>
              <a:t>&amp; seeks additional information</a:t>
            </a:r>
          </a:p>
          <a:p>
            <a:pPr marL="0" indent="0">
              <a:buNone/>
            </a:pPr>
            <a:r>
              <a:rPr lang="en-US" dirty="0" smtClean="0">
                <a:solidFill>
                  <a:schemeClr val="accent5">
                    <a:lumMod val="50000"/>
                  </a:schemeClr>
                </a:solidFill>
              </a:rPr>
              <a:t>	</a:t>
            </a:r>
            <a:r>
              <a:rPr lang="en-US" sz="2000" dirty="0" smtClean="0">
                <a:solidFill>
                  <a:schemeClr val="accent5">
                    <a:lumMod val="50000"/>
                  </a:schemeClr>
                </a:solidFill>
              </a:rPr>
              <a:t>Community consultation required if variances to Overlays</a:t>
            </a:r>
          </a:p>
          <a:p>
            <a:pPr marL="0" indent="0">
              <a:buNone/>
            </a:pPr>
            <a:r>
              <a:rPr lang="en-US" sz="2000" dirty="0">
                <a:solidFill>
                  <a:schemeClr val="accent5">
                    <a:lumMod val="50000"/>
                  </a:schemeClr>
                </a:solidFill>
              </a:rPr>
              <a:t>	</a:t>
            </a:r>
            <a:r>
              <a:rPr lang="en-US" sz="2000" dirty="0" smtClean="0">
                <a:solidFill>
                  <a:schemeClr val="accent5">
                    <a:lumMod val="50000"/>
                  </a:schemeClr>
                </a:solidFill>
              </a:rPr>
              <a:t>Notice of consultation period</a:t>
            </a:r>
          </a:p>
          <a:p>
            <a:pPr marL="0" indent="0">
              <a:buNone/>
            </a:pPr>
            <a:r>
              <a:rPr lang="en-US" sz="2400" b="1" dirty="0" smtClean="0">
                <a:solidFill>
                  <a:schemeClr val="tx1"/>
                </a:solidFill>
              </a:rPr>
              <a:t>DO decides</a:t>
            </a:r>
          </a:p>
          <a:p>
            <a:pPr marL="0" indent="0">
              <a:buNone/>
            </a:pPr>
            <a:r>
              <a:rPr lang="en-US" sz="2400" b="1" dirty="0" smtClean="0">
                <a:solidFill>
                  <a:schemeClr val="accent5">
                    <a:lumMod val="50000"/>
                  </a:schemeClr>
                </a:solidFill>
              </a:rPr>
              <a:t>Notice of decision and 14 day Appeal Period</a:t>
            </a:r>
          </a:p>
          <a:p>
            <a:pPr marL="0" indent="0">
              <a:buNone/>
            </a:pPr>
            <a:r>
              <a:rPr lang="en-US" dirty="0" smtClean="0">
                <a:solidFill>
                  <a:schemeClr val="accent5">
                    <a:lumMod val="50000"/>
                  </a:schemeClr>
                </a:solidFill>
              </a:rPr>
              <a:t>	</a:t>
            </a:r>
            <a:r>
              <a:rPr lang="en-US" sz="2000" dirty="0" smtClean="0">
                <a:solidFill>
                  <a:schemeClr val="accent5">
                    <a:lumMod val="50000"/>
                  </a:schemeClr>
                </a:solidFill>
              </a:rPr>
              <a:t>If refused, only applicant notified </a:t>
            </a:r>
          </a:p>
          <a:p>
            <a:pPr marL="0" indent="0">
              <a:buNone/>
            </a:pPr>
            <a:r>
              <a:rPr lang="en-US" sz="2000" dirty="0" smtClean="0">
                <a:solidFill>
                  <a:schemeClr val="accent5">
                    <a:lumMod val="50000"/>
                  </a:schemeClr>
                </a:solidFill>
              </a:rPr>
              <a:t>	If approved, letter sent to league, nearby </a:t>
            </a:r>
            <a:r>
              <a:rPr lang="en-US" sz="2000" dirty="0" err="1" smtClean="0">
                <a:solidFill>
                  <a:schemeClr val="accent5">
                    <a:lumMod val="50000"/>
                  </a:schemeClr>
                </a:solidFill>
              </a:rPr>
              <a:t>neighbours</a:t>
            </a:r>
            <a:r>
              <a:rPr lang="en-US" sz="2000" dirty="0" smtClean="0">
                <a:solidFill>
                  <a:schemeClr val="accent5">
                    <a:lumMod val="50000"/>
                  </a:schemeClr>
                </a:solidFill>
              </a:rPr>
              <a:t>, BRZ,</a:t>
            </a:r>
          </a:p>
          <a:p>
            <a:pPr marL="0" indent="0">
              <a:buNone/>
            </a:pPr>
            <a:r>
              <a:rPr lang="en-US" sz="2000" dirty="0">
                <a:solidFill>
                  <a:schemeClr val="accent5">
                    <a:lumMod val="50000"/>
                  </a:schemeClr>
                </a:solidFill>
              </a:rPr>
              <a:t>	</a:t>
            </a:r>
            <a:r>
              <a:rPr lang="en-US" sz="2000" dirty="0" smtClean="0">
                <a:solidFill>
                  <a:schemeClr val="accent5">
                    <a:lumMod val="50000"/>
                  </a:schemeClr>
                </a:solidFill>
              </a:rPr>
              <a:t> plus Edmonton Journal ad</a:t>
            </a:r>
            <a:endParaRPr lang="en-US" sz="2000" dirty="0">
              <a:solidFill>
                <a:schemeClr val="accent5">
                  <a:lumMod val="50000"/>
                </a:schemeClr>
              </a:solidFill>
            </a:endParaRPr>
          </a:p>
        </p:txBody>
      </p:sp>
    </p:spTree>
    <p:extLst>
      <p:ext uri="{BB962C8B-B14F-4D97-AF65-F5344CB8AC3E}">
        <p14:creationId xmlns:p14="http://schemas.microsoft.com/office/powerpoint/2010/main" val="28995075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rPr>
              <a:t>Development Permit Process</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pPr marL="0" indent="0">
              <a:buNone/>
            </a:pPr>
            <a:r>
              <a:rPr lang="en-US" sz="2000" dirty="0" smtClean="0">
                <a:solidFill>
                  <a:schemeClr val="accent5">
                    <a:lumMod val="50000"/>
                  </a:schemeClr>
                </a:solidFill>
              </a:rPr>
              <a:t>If appealed, file forwarded to SDAB</a:t>
            </a:r>
          </a:p>
          <a:p>
            <a:pPr marL="0" indent="0">
              <a:buNone/>
            </a:pPr>
            <a:endParaRPr lang="en-US" sz="2000" dirty="0" smtClean="0">
              <a:solidFill>
                <a:schemeClr val="accent5">
                  <a:lumMod val="50000"/>
                </a:schemeClr>
              </a:solidFill>
            </a:endParaRPr>
          </a:p>
          <a:p>
            <a:pPr marL="0" indent="0">
              <a:buNone/>
            </a:pPr>
            <a:r>
              <a:rPr lang="en-US" sz="3200" dirty="0" smtClean="0">
                <a:solidFill>
                  <a:schemeClr val="accent5">
                    <a:lumMod val="50000"/>
                  </a:schemeClr>
                </a:solidFill>
              </a:rPr>
              <a:t>SDAB mails </a:t>
            </a:r>
            <a:r>
              <a:rPr lang="en-US" sz="3200" b="1" dirty="0" smtClean="0">
                <a:solidFill>
                  <a:schemeClr val="accent5">
                    <a:lumMod val="50000"/>
                  </a:schemeClr>
                </a:solidFill>
              </a:rPr>
              <a:t>Notice of Hearing</a:t>
            </a:r>
            <a:r>
              <a:rPr lang="en-US" sz="3200" dirty="0" smtClean="0">
                <a:solidFill>
                  <a:schemeClr val="accent5">
                    <a:lumMod val="50000"/>
                  </a:schemeClr>
                </a:solidFill>
              </a:rPr>
              <a:t> </a:t>
            </a:r>
          </a:p>
          <a:p>
            <a:pPr marL="0" indent="0">
              <a:buNone/>
            </a:pPr>
            <a:r>
              <a:rPr lang="en-US" sz="2800" dirty="0" smtClean="0">
                <a:solidFill>
                  <a:schemeClr val="accent5">
                    <a:lumMod val="50000"/>
                  </a:schemeClr>
                </a:solidFill>
              </a:rPr>
              <a:t>SDAB hearing -- decision is final</a:t>
            </a:r>
          </a:p>
          <a:p>
            <a:pPr marL="0" indent="0">
              <a:buNone/>
            </a:pPr>
            <a:endParaRPr lang="en-US" dirty="0">
              <a:solidFill>
                <a:schemeClr val="accent5">
                  <a:lumMod val="50000"/>
                </a:schemeClr>
              </a:solidFill>
            </a:endParaRPr>
          </a:p>
          <a:p>
            <a:pPr marL="0" indent="0">
              <a:buNone/>
            </a:pPr>
            <a:r>
              <a:rPr lang="en-US" sz="3200" b="1" dirty="0" smtClean="0">
                <a:solidFill>
                  <a:schemeClr val="accent5">
                    <a:lumMod val="50000"/>
                  </a:schemeClr>
                </a:solidFill>
              </a:rPr>
              <a:t>Alberta Court of Appeal</a:t>
            </a:r>
          </a:p>
          <a:p>
            <a:pPr marL="0" indent="0">
              <a:buNone/>
            </a:pPr>
            <a:r>
              <a:rPr lang="en-US" dirty="0">
                <a:solidFill>
                  <a:schemeClr val="accent5">
                    <a:lumMod val="50000"/>
                  </a:schemeClr>
                </a:solidFill>
              </a:rPr>
              <a:t>	</a:t>
            </a:r>
            <a:r>
              <a:rPr lang="en-US" sz="2400" dirty="0" smtClean="0">
                <a:solidFill>
                  <a:schemeClr val="accent5">
                    <a:lumMod val="50000"/>
                  </a:schemeClr>
                </a:solidFill>
              </a:rPr>
              <a:t>if Board erred in law or jurisdiction</a:t>
            </a:r>
            <a:endParaRPr lang="en-US" sz="2400" dirty="0">
              <a:solidFill>
                <a:schemeClr val="accent5">
                  <a:lumMod val="50000"/>
                </a:schemeClr>
              </a:solidFill>
            </a:endParaRPr>
          </a:p>
        </p:txBody>
      </p:sp>
    </p:spTree>
    <p:extLst>
      <p:ext uri="{BB962C8B-B14F-4D97-AF65-F5344CB8AC3E}">
        <p14:creationId xmlns:p14="http://schemas.microsoft.com/office/powerpoint/2010/main" val="10829323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Notification Letters -- Types</a:t>
            </a:r>
            <a:endParaRPr lang="en-US" dirty="0"/>
          </a:p>
        </p:txBody>
      </p:sp>
      <p:sp>
        <p:nvSpPr>
          <p:cNvPr id="3" name="Content Placeholder 2"/>
          <p:cNvSpPr>
            <a:spLocks noGrp="1"/>
          </p:cNvSpPr>
          <p:nvPr>
            <p:ph idx="1"/>
          </p:nvPr>
        </p:nvSpPr>
        <p:spPr/>
        <p:txBody>
          <a:bodyPr/>
          <a:lstStyle/>
          <a:p>
            <a:r>
              <a:rPr lang="en-US" dirty="0" smtClean="0"/>
              <a:t>Notice of development application with MN Overlay variance</a:t>
            </a:r>
          </a:p>
          <a:p>
            <a:pPr lvl="1"/>
            <a:r>
              <a:rPr lang="en-US" dirty="0" smtClean="0"/>
              <a:t>Soliciting input before DO makes decision</a:t>
            </a:r>
          </a:p>
          <a:p>
            <a:r>
              <a:rPr lang="en-US" dirty="0" smtClean="0"/>
              <a:t>Notice of Right of Appeal to SDAB</a:t>
            </a:r>
          </a:p>
          <a:p>
            <a:pPr lvl="1"/>
            <a:r>
              <a:rPr lang="en-US" dirty="0" smtClean="0"/>
              <a:t>Development approved with one or more variances</a:t>
            </a:r>
          </a:p>
          <a:p>
            <a:pPr lvl="1"/>
            <a:r>
              <a:rPr lang="en-US" dirty="0" smtClean="0"/>
              <a:t>Discretionary use approved</a:t>
            </a:r>
          </a:p>
          <a:p>
            <a:r>
              <a:rPr lang="en-US" dirty="0" smtClean="0"/>
              <a:t>Notice of SDAB Appeal Hearing</a:t>
            </a:r>
          </a:p>
          <a:p>
            <a:pPr lvl="1"/>
            <a:r>
              <a:rPr lang="en-US" dirty="0" smtClean="0"/>
              <a:t>Permit Refused -- appealed by applicant</a:t>
            </a:r>
          </a:p>
          <a:p>
            <a:pPr lvl="1"/>
            <a:r>
              <a:rPr lang="en-US" dirty="0" smtClean="0"/>
              <a:t>Approved permit appealed by neighbor or league</a:t>
            </a:r>
            <a:endParaRPr lang="en-US" dirty="0"/>
          </a:p>
        </p:txBody>
      </p:sp>
    </p:spTree>
    <p:extLst>
      <p:ext uri="{BB962C8B-B14F-4D97-AF65-F5344CB8AC3E}">
        <p14:creationId xmlns:p14="http://schemas.microsoft.com/office/powerpoint/2010/main" val="3538574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Notification Letters &amp; League Response </a:t>
            </a:r>
            <a:endParaRPr lang="en-US" dirty="0"/>
          </a:p>
        </p:txBody>
      </p:sp>
      <p:sp>
        <p:nvSpPr>
          <p:cNvPr id="3" name="Content Placeholder 2"/>
          <p:cNvSpPr>
            <a:spLocks noGrp="1"/>
          </p:cNvSpPr>
          <p:nvPr>
            <p:ph idx="1"/>
          </p:nvPr>
        </p:nvSpPr>
        <p:spPr/>
        <p:txBody>
          <a:bodyPr>
            <a:normAutofit/>
          </a:bodyPr>
          <a:lstStyle/>
          <a:p>
            <a:r>
              <a:rPr lang="en-US" dirty="0" smtClean="0"/>
              <a:t>Commonalities</a:t>
            </a:r>
          </a:p>
          <a:p>
            <a:pPr lvl="1"/>
            <a:r>
              <a:rPr lang="en-US" dirty="0" smtClean="0"/>
              <a:t>Sent to league address on file with City and to properties within notification area </a:t>
            </a:r>
          </a:p>
          <a:p>
            <a:pPr lvl="1"/>
            <a:r>
              <a:rPr lang="en-US" dirty="0" smtClean="0"/>
              <a:t>Short time frame for response</a:t>
            </a:r>
          </a:p>
          <a:p>
            <a:pPr lvl="1"/>
            <a:r>
              <a:rPr lang="en-US" dirty="0" smtClean="0"/>
              <a:t>Summary information about application</a:t>
            </a:r>
          </a:p>
          <a:p>
            <a:pPr lvl="1"/>
            <a:r>
              <a:rPr lang="en-US" dirty="0" smtClean="0"/>
              <a:t>Technical lingo and confusing language (notice to property owner)</a:t>
            </a:r>
          </a:p>
          <a:p>
            <a:pPr lvl="1"/>
            <a:r>
              <a:rPr lang="en-US" dirty="0" smtClean="0"/>
              <a:t>Starting point for league action but usually insufficient info for decision (unless minor)</a:t>
            </a:r>
          </a:p>
          <a:p>
            <a:pPr lvl="1"/>
            <a:r>
              <a:rPr lang="en-US" dirty="0" smtClean="0"/>
              <a:t>Leg work required to get information needed to take a reasonable position or provide useful input</a:t>
            </a:r>
          </a:p>
        </p:txBody>
      </p:sp>
    </p:spTree>
    <p:extLst>
      <p:ext uri="{BB962C8B-B14F-4D97-AF65-F5344CB8AC3E}">
        <p14:creationId xmlns:p14="http://schemas.microsoft.com/office/powerpoint/2010/main" val="19353039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Leg Work</a:t>
            </a:r>
            <a:endParaRPr lang="en-US" dirty="0"/>
          </a:p>
        </p:txBody>
      </p:sp>
      <p:sp>
        <p:nvSpPr>
          <p:cNvPr id="3" name="Content Placeholder 2"/>
          <p:cNvSpPr>
            <a:spLocks noGrp="1"/>
          </p:cNvSpPr>
          <p:nvPr>
            <p:ph idx="1"/>
          </p:nvPr>
        </p:nvSpPr>
        <p:spPr/>
        <p:txBody>
          <a:bodyPr/>
          <a:lstStyle/>
          <a:p>
            <a:pPr lvl="1"/>
            <a:r>
              <a:rPr lang="en-US" sz="1800" dirty="0"/>
              <a:t>Become familiar with site and context (take pictures)</a:t>
            </a:r>
          </a:p>
          <a:p>
            <a:pPr lvl="1"/>
            <a:r>
              <a:rPr lang="en-US" sz="1800" dirty="0"/>
              <a:t>Review site plan and elevations to determine impact on </a:t>
            </a:r>
            <a:r>
              <a:rPr lang="en-US" sz="1800" dirty="0" err="1"/>
              <a:t>neighbours</a:t>
            </a:r>
            <a:r>
              <a:rPr lang="en-US" sz="1800" dirty="0"/>
              <a:t> and community</a:t>
            </a:r>
          </a:p>
          <a:p>
            <a:pPr lvl="1"/>
            <a:r>
              <a:rPr lang="en-US" sz="1800" dirty="0"/>
              <a:t>Ask DO </a:t>
            </a:r>
            <a:r>
              <a:rPr lang="en-US" sz="1800" dirty="0" smtClean="0"/>
              <a:t>questions</a:t>
            </a:r>
          </a:p>
          <a:p>
            <a:pPr lvl="1"/>
            <a:r>
              <a:rPr lang="en-US" sz="1800" dirty="0" smtClean="0"/>
              <a:t>Ask developer/applicant questions</a:t>
            </a:r>
            <a:endParaRPr lang="en-US" sz="1800" dirty="0"/>
          </a:p>
          <a:p>
            <a:pPr lvl="1"/>
            <a:r>
              <a:rPr lang="en-US" sz="1800" dirty="0"/>
              <a:t>Find out what </a:t>
            </a:r>
            <a:r>
              <a:rPr lang="en-US" sz="1800" dirty="0" err="1"/>
              <a:t>neighbours</a:t>
            </a:r>
            <a:r>
              <a:rPr lang="en-US" sz="1800" dirty="0"/>
              <a:t> think</a:t>
            </a:r>
          </a:p>
          <a:p>
            <a:endParaRPr lang="en-US" dirty="0"/>
          </a:p>
        </p:txBody>
      </p:sp>
    </p:spTree>
    <p:extLst>
      <p:ext uri="{BB962C8B-B14F-4D97-AF65-F5344CB8AC3E}">
        <p14:creationId xmlns:p14="http://schemas.microsoft.com/office/powerpoint/2010/main" val="653341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League Follow up</a:t>
            </a:r>
            <a:endParaRPr lang="en-US" dirty="0"/>
          </a:p>
        </p:txBody>
      </p:sp>
      <p:sp>
        <p:nvSpPr>
          <p:cNvPr id="3" name="Content Placeholder 2"/>
          <p:cNvSpPr>
            <a:spLocks noGrp="1"/>
          </p:cNvSpPr>
          <p:nvPr>
            <p:ph idx="1"/>
          </p:nvPr>
        </p:nvSpPr>
        <p:spPr>
          <a:xfrm>
            <a:off x="838200" y="1842101"/>
            <a:ext cx="10515600" cy="4351338"/>
          </a:xfrm>
        </p:spPr>
        <p:txBody>
          <a:bodyPr>
            <a:normAutofit/>
          </a:bodyPr>
          <a:lstStyle/>
          <a:p>
            <a:r>
              <a:rPr lang="en-US" dirty="0" smtClean="0"/>
              <a:t>League needs process for reviewing notices promptly</a:t>
            </a:r>
          </a:p>
          <a:p>
            <a:r>
              <a:rPr lang="en-US" dirty="0" smtClean="0"/>
              <a:t>Many are minor variances that are not a problem – this can be determined just </a:t>
            </a:r>
            <a:br>
              <a:rPr lang="en-US" dirty="0" smtClean="0"/>
            </a:br>
            <a:r>
              <a:rPr lang="en-US" dirty="0" smtClean="0"/>
              <a:t>by reviewing the letter</a:t>
            </a:r>
          </a:p>
          <a:p>
            <a:r>
              <a:rPr lang="en-US" dirty="0" smtClean="0"/>
              <a:t>Others require the leg work described earlier</a:t>
            </a:r>
          </a:p>
          <a:p>
            <a:pPr lvl="1"/>
            <a:endParaRPr lang="en-US" dirty="0" smtClean="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8017" y="355600"/>
            <a:ext cx="1625600" cy="1828800"/>
          </a:xfrm>
          <a:prstGeom prst="rect">
            <a:avLst/>
          </a:prstGeom>
        </p:spPr>
      </p:pic>
    </p:spTree>
    <p:extLst>
      <p:ext uri="{BB962C8B-B14F-4D97-AF65-F5344CB8AC3E}">
        <p14:creationId xmlns:p14="http://schemas.microsoft.com/office/powerpoint/2010/main" val="11587814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League Process</a:t>
            </a:r>
            <a:endParaRPr lang="en-US" dirty="0"/>
          </a:p>
        </p:txBody>
      </p:sp>
      <p:sp>
        <p:nvSpPr>
          <p:cNvPr id="3" name="Content Placeholder 2"/>
          <p:cNvSpPr>
            <a:spLocks noGrp="1"/>
          </p:cNvSpPr>
          <p:nvPr>
            <p:ph idx="1"/>
          </p:nvPr>
        </p:nvSpPr>
        <p:spPr/>
        <p:txBody>
          <a:bodyPr/>
          <a:lstStyle/>
          <a:p>
            <a:r>
              <a:rPr lang="en-US" dirty="0"/>
              <a:t>Leagues have different ways of </a:t>
            </a:r>
            <a:r>
              <a:rPr lang="en-US" dirty="0" smtClean="0"/>
              <a:t>handling decisions</a:t>
            </a:r>
            <a:endParaRPr lang="en-US" dirty="0"/>
          </a:p>
          <a:p>
            <a:r>
              <a:rPr lang="en-US" dirty="0"/>
              <a:t>League decision making </a:t>
            </a:r>
            <a:r>
              <a:rPr lang="en-US" dirty="0" smtClean="0"/>
              <a:t>process can include:</a:t>
            </a:r>
            <a:endParaRPr lang="en-US" dirty="0"/>
          </a:p>
          <a:p>
            <a:pPr lvl="1"/>
            <a:r>
              <a:rPr lang="en-US" dirty="0" smtClean="0"/>
              <a:t>Committee (to share leg work and discuss how to proceed)</a:t>
            </a:r>
          </a:p>
          <a:p>
            <a:pPr lvl="1"/>
            <a:r>
              <a:rPr lang="en-US" dirty="0" smtClean="0"/>
              <a:t>by </a:t>
            </a:r>
            <a:r>
              <a:rPr lang="en-US" dirty="0"/>
              <a:t>email with </a:t>
            </a:r>
            <a:r>
              <a:rPr lang="en-US" dirty="0" smtClean="0"/>
              <a:t>exec or president after leg work by an individual</a:t>
            </a:r>
          </a:p>
          <a:p>
            <a:r>
              <a:rPr lang="en-US" dirty="0" smtClean="0"/>
              <a:t>Good idea to develop some criteria to use/or use City criteria</a:t>
            </a:r>
          </a:p>
          <a:p>
            <a:r>
              <a:rPr lang="en-US" dirty="0" smtClean="0"/>
              <a:t>Difficult to take a position that differs from </a:t>
            </a:r>
            <a:r>
              <a:rPr lang="en-US" dirty="0" err="1" smtClean="0"/>
              <a:t>neighbours</a:t>
            </a:r>
            <a:r>
              <a:rPr lang="en-US" dirty="0" smtClean="0"/>
              <a:t> if all </a:t>
            </a:r>
            <a:r>
              <a:rPr lang="en-US" dirty="0" err="1" smtClean="0"/>
              <a:t>neighbours</a:t>
            </a:r>
            <a:r>
              <a:rPr lang="en-US" dirty="0" smtClean="0"/>
              <a:t> have already signed off</a:t>
            </a:r>
          </a:p>
          <a:p>
            <a:pPr marL="457200" lvl="1" indent="0">
              <a:buNone/>
            </a:pPr>
            <a:endParaRPr lang="en-US" dirty="0"/>
          </a:p>
          <a:p>
            <a:endParaRPr lang="en-US" dirty="0"/>
          </a:p>
          <a:p>
            <a:endParaRPr lang="en-US" dirty="0"/>
          </a:p>
        </p:txBody>
      </p:sp>
    </p:spTree>
    <p:extLst>
      <p:ext uri="{BB962C8B-B14F-4D97-AF65-F5344CB8AC3E}">
        <p14:creationId xmlns:p14="http://schemas.microsoft.com/office/powerpoint/2010/main" val="962460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 Preparing for League Action</a:t>
            </a:r>
            <a:endParaRPr lang="en-US" dirty="0"/>
          </a:p>
        </p:txBody>
      </p:sp>
      <p:sp>
        <p:nvSpPr>
          <p:cNvPr id="3" name="Content Placeholder 2"/>
          <p:cNvSpPr>
            <a:spLocks noGrp="1"/>
          </p:cNvSpPr>
          <p:nvPr>
            <p:ph idx="1"/>
          </p:nvPr>
        </p:nvSpPr>
        <p:spPr/>
        <p:txBody>
          <a:bodyPr/>
          <a:lstStyle/>
          <a:p>
            <a:r>
              <a:rPr lang="en-US" dirty="0" smtClean="0"/>
              <a:t>Get </a:t>
            </a:r>
            <a:r>
              <a:rPr lang="en-US" dirty="0"/>
              <a:t>copies of what you can when review </a:t>
            </a:r>
            <a:r>
              <a:rPr lang="en-US" dirty="0" smtClean="0"/>
              <a:t>plans and appeals</a:t>
            </a:r>
          </a:p>
          <a:p>
            <a:pPr lvl="1"/>
            <a:r>
              <a:rPr lang="en-US" dirty="0" smtClean="0"/>
              <a:t>Rationale for DO’s decision</a:t>
            </a:r>
          </a:p>
          <a:p>
            <a:pPr lvl="1"/>
            <a:r>
              <a:rPr lang="en-US" dirty="0" smtClean="0"/>
              <a:t>Reason for the appeal</a:t>
            </a:r>
            <a:endParaRPr lang="en-US" dirty="0"/>
          </a:p>
          <a:p>
            <a:r>
              <a:rPr lang="en-US" dirty="0" smtClean="0"/>
              <a:t>Make note of </a:t>
            </a:r>
            <a:r>
              <a:rPr lang="en-US" dirty="0"/>
              <a:t>name and contact info of proponent </a:t>
            </a:r>
            <a:r>
              <a:rPr lang="en-US" dirty="0" smtClean="0"/>
              <a:t>in case you have questions or would like to discuss alternatives</a:t>
            </a:r>
          </a:p>
          <a:p>
            <a:r>
              <a:rPr lang="en-US" dirty="0" smtClean="0"/>
              <a:t>Discuss plan/decision with DO if you have questions </a:t>
            </a:r>
          </a:p>
          <a:p>
            <a:r>
              <a:rPr lang="en-US" dirty="0" smtClean="0"/>
              <a:t>Discuss with applicant if you have questions or suggested alternatives</a:t>
            </a:r>
          </a:p>
          <a:p>
            <a:r>
              <a:rPr lang="en-US" dirty="0" smtClean="0"/>
              <a:t>If supporting or opposing an appeal, appearing to speak at the hearing seems to be more effective than sending a letter</a:t>
            </a:r>
            <a:endParaRPr lang="en-US" dirty="0"/>
          </a:p>
          <a:p>
            <a:endParaRPr lang="en-US" dirty="0"/>
          </a:p>
        </p:txBody>
      </p:sp>
    </p:spTree>
    <p:extLst>
      <p:ext uri="{BB962C8B-B14F-4D97-AF65-F5344CB8AC3E}">
        <p14:creationId xmlns:p14="http://schemas.microsoft.com/office/powerpoint/2010/main" val="18276829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League Actions</a:t>
            </a:r>
            <a:endParaRPr lang="en-US" dirty="0"/>
          </a:p>
        </p:txBody>
      </p:sp>
      <p:sp>
        <p:nvSpPr>
          <p:cNvPr id="3" name="Content Placeholder 2"/>
          <p:cNvSpPr>
            <a:spLocks noGrp="1"/>
          </p:cNvSpPr>
          <p:nvPr>
            <p:ph idx="1"/>
          </p:nvPr>
        </p:nvSpPr>
        <p:spPr/>
        <p:txBody>
          <a:bodyPr/>
          <a:lstStyle/>
          <a:p>
            <a:r>
              <a:rPr lang="en-US" dirty="0" smtClean="0"/>
              <a:t>League can appeal</a:t>
            </a:r>
          </a:p>
          <a:p>
            <a:pPr lvl="1"/>
            <a:r>
              <a:rPr lang="en-US" dirty="0" smtClean="0"/>
              <a:t>Appeal form is online at </a:t>
            </a:r>
            <a:r>
              <a:rPr lang="en-US" dirty="0" smtClean="0">
                <a:hlinkClick r:id="rId3"/>
              </a:rPr>
              <a:t>www.Edmonton.ca/sdab</a:t>
            </a:r>
            <a:r>
              <a:rPr lang="en-US" dirty="0" smtClean="0"/>
              <a:t> </a:t>
            </a:r>
          </a:p>
          <a:p>
            <a:r>
              <a:rPr lang="en-US" dirty="0" smtClean="0"/>
              <a:t>League can support an appeal by the proponent of the development</a:t>
            </a:r>
          </a:p>
          <a:p>
            <a:r>
              <a:rPr lang="en-US" dirty="0" smtClean="0"/>
              <a:t>League can support an appeal opposing the development made by someone in the notification area</a:t>
            </a:r>
          </a:p>
          <a:p>
            <a:r>
              <a:rPr lang="en-US" dirty="0" smtClean="0"/>
              <a:t>League can negotiate some changes to the proposal to make it more acceptable/reduce the negative impacts</a:t>
            </a:r>
          </a:p>
          <a:p>
            <a:r>
              <a:rPr lang="en-US" dirty="0" smtClean="0"/>
              <a:t>League can remain neutral</a:t>
            </a:r>
            <a:endParaRPr lang="en-US" dirty="0"/>
          </a:p>
        </p:txBody>
      </p:sp>
    </p:spTree>
    <p:extLst>
      <p:ext uri="{BB962C8B-B14F-4D97-AF65-F5344CB8AC3E}">
        <p14:creationId xmlns:p14="http://schemas.microsoft.com/office/powerpoint/2010/main" val="227794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rPr>
              <a:t>Introductions</a:t>
            </a:r>
            <a:endParaRPr lang="en-US" dirty="0">
              <a:solidFill>
                <a:schemeClr val="accent6">
                  <a:lumMod val="50000"/>
                </a:schemeClr>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sz="3600" dirty="0" smtClean="0">
                <a:solidFill>
                  <a:schemeClr val="accent5">
                    <a:lumMod val="50000"/>
                  </a:schemeClr>
                </a:solidFill>
              </a:rPr>
              <a:t>Bev Zubot, EFCL</a:t>
            </a:r>
          </a:p>
          <a:p>
            <a:pPr marL="0" indent="0">
              <a:buNone/>
            </a:pPr>
            <a:r>
              <a:rPr lang="en-US" sz="3600" dirty="0" smtClean="0">
                <a:solidFill>
                  <a:schemeClr val="accent5">
                    <a:lumMod val="50000"/>
                  </a:schemeClr>
                </a:solidFill>
              </a:rPr>
              <a:t>Elaine Solez, EFCL</a:t>
            </a:r>
          </a:p>
          <a:p>
            <a:pPr marL="0" indent="0">
              <a:buNone/>
            </a:pPr>
            <a:r>
              <a:rPr lang="en-US" sz="3600" dirty="0" smtClean="0">
                <a:solidFill>
                  <a:schemeClr val="accent5">
                    <a:lumMod val="50000"/>
                  </a:schemeClr>
                </a:solidFill>
              </a:rPr>
              <a:t>Ray Watkins, G3 Development Services</a:t>
            </a:r>
          </a:p>
          <a:p>
            <a:pPr marL="0" indent="0">
              <a:buNone/>
            </a:pPr>
            <a:r>
              <a:rPr lang="en-US" sz="3600" dirty="0" smtClean="0">
                <a:solidFill>
                  <a:schemeClr val="accent5">
                    <a:lumMod val="50000"/>
                  </a:schemeClr>
                </a:solidFill>
              </a:rPr>
              <a:t>Sheila McDonald, Tribunals, C o E</a:t>
            </a:r>
            <a:endParaRPr lang="en-US" sz="3600" u="sng" dirty="0" smtClean="0">
              <a:solidFill>
                <a:schemeClr val="accent5">
                  <a:lumMod val="50000"/>
                </a:schemeClr>
              </a:solidFill>
            </a:endParaRPr>
          </a:p>
          <a:p>
            <a:pPr marL="0" indent="0">
              <a:buNone/>
            </a:pPr>
            <a:endParaRPr lang="en-US" dirty="0" smtClean="0">
              <a:solidFill>
                <a:schemeClr val="accent5">
                  <a:lumMod val="50000"/>
                </a:schemeClr>
              </a:solidFill>
            </a:endParaRPr>
          </a:p>
          <a:p>
            <a:pPr marL="0" indent="0">
              <a:buNone/>
            </a:pPr>
            <a:r>
              <a:rPr lang="en-US" sz="4000" dirty="0" smtClean="0">
                <a:solidFill>
                  <a:schemeClr val="accent5">
                    <a:lumMod val="50000"/>
                  </a:schemeClr>
                </a:solidFill>
              </a:rPr>
              <a:t>You</a:t>
            </a:r>
            <a:r>
              <a:rPr lang="en-US" dirty="0" smtClean="0">
                <a:solidFill>
                  <a:schemeClr val="accent5">
                    <a:lumMod val="50000"/>
                  </a:schemeClr>
                </a:solidFill>
              </a:rPr>
              <a:t> – </a:t>
            </a:r>
            <a:r>
              <a:rPr lang="en-US" sz="3200" dirty="0" smtClean="0">
                <a:solidFill>
                  <a:schemeClr val="accent5">
                    <a:lumMod val="50000"/>
                  </a:schemeClr>
                </a:solidFill>
              </a:rPr>
              <a:t>name, league, how long with league, position</a:t>
            </a:r>
            <a:endParaRPr lang="en-US" dirty="0"/>
          </a:p>
        </p:txBody>
      </p:sp>
    </p:spTree>
    <p:extLst>
      <p:ext uri="{BB962C8B-B14F-4D97-AF65-F5344CB8AC3E}">
        <p14:creationId xmlns:p14="http://schemas.microsoft.com/office/powerpoint/2010/main" val="20087896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a:t>
            </a:r>
            <a:r>
              <a:rPr lang="en-US" dirty="0"/>
              <a:t> </a:t>
            </a:r>
            <a:r>
              <a:rPr lang="en-US" dirty="0" smtClean="0"/>
              <a:t>for SDAB Hearing </a:t>
            </a:r>
            <a:endParaRPr lang="en-US" dirty="0"/>
          </a:p>
        </p:txBody>
      </p:sp>
      <p:sp>
        <p:nvSpPr>
          <p:cNvPr id="3" name="Content Placeholder 2"/>
          <p:cNvSpPr>
            <a:spLocks noGrp="1"/>
          </p:cNvSpPr>
          <p:nvPr>
            <p:ph idx="1"/>
          </p:nvPr>
        </p:nvSpPr>
        <p:spPr/>
        <p:txBody>
          <a:bodyPr>
            <a:normAutofit/>
          </a:bodyPr>
          <a:lstStyle/>
          <a:p>
            <a:r>
              <a:rPr lang="en-US" dirty="0" smtClean="0"/>
              <a:t>If league appeals, briefly state reason in writing by the deadline </a:t>
            </a:r>
          </a:p>
          <a:p>
            <a:r>
              <a:rPr lang="en-US" dirty="0" smtClean="0"/>
              <a:t>Keep presentations to SDAB short and to the point</a:t>
            </a:r>
          </a:p>
          <a:p>
            <a:r>
              <a:rPr lang="en-US" dirty="0"/>
              <a:t>F</a:t>
            </a:r>
            <a:r>
              <a:rPr lang="en-US" dirty="0" smtClean="0"/>
              <a:t>ocus on the impact on the community and </a:t>
            </a:r>
            <a:r>
              <a:rPr lang="en-US" dirty="0" err="1" smtClean="0"/>
              <a:t>neighbours</a:t>
            </a:r>
            <a:endParaRPr lang="en-US" dirty="0" smtClean="0"/>
          </a:p>
          <a:p>
            <a:pPr lvl="1"/>
            <a:r>
              <a:rPr lang="en-US" dirty="0" smtClean="0"/>
              <a:t>Interfere with </a:t>
            </a:r>
            <a:r>
              <a:rPr lang="en-US" dirty="0" err="1" smtClean="0"/>
              <a:t>neighbourhood</a:t>
            </a:r>
            <a:r>
              <a:rPr lang="en-US" dirty="0" smtClean="0"/>
              <a:t> amenities </a:t>
            </a:r>
          </a:p>
          <a:p>
            <a:pPr lvl="1"/>
            <a:r>
              <a:rPr lang="en-US" dirty="0" smtClean="0"/>
              <a:t>Impact use, enjoyment or value of </a:t>
            </a:r>
            <a:r>
              <a:rPr lang="en-US" dirty="0" err="1" smtClean="0"/>
              <a:t>neighbouring</a:t>
            </a:r>
            <a:r>
              <a:rPr lang="en-US" dirty="0" smtClean="0"/>
              <a:t> properties</a:t>
            </a:r>
          </a:p>
          <a:p>
            <a:r>
              <a:rPr lang="en-US" dirty="0" smtClean="0"/>
              <a:t>Reference what you are supporting, e.g., support the DO’s decision (refusal) and why (negative impact on </a:t>
            </a:r>
            <a:r>
              <a:rPr lang="en-US" dirty="0" err="1" smtClean="0"/>
              <a:t>neighbours</a:t>
            </a:r>
            <a:r>
              <a:rPr lang="en-US" dirty="0" smtClean="0"/>
              <a:t> and community)</a:t>
            </a:r>
          </a:p>
        </p:txBody>
      </p:sp>
    </p:spTree>
    <p:extLst>
      <p:ext uri="{BB962C8B-B14F-4D97-AF65-F5344CB8AC3E}">
        <p14:creationId xmlns:p14="http://schemas.microsoft.com/office/powerpoint/2010/main" val="817529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SDAB Hearing, cont’d</a:t>
            </a:r>
            <a:endParaRPr lang="en-US" dirty="0"/>
          </a:p>
        </p:txBody>
      </p:sp>
      <p:sp>
        <p:nvSpPr>
          <p:cNvPr id="3" name="Content Placeholder 2"/>
          <p:cNvSpPr>
            <a:spLocks noGrp="1"/>
          </p:cNvSpPr>
          <p:nvPr>
            <p:ph idx="1"/>
          </p:nvPr>
        </p:nvSpPr>
        <p:spPr/>
        <p:txBody>
          <a:bodyPr/>
          <a:lstStyle/>
          <a:p>
            <a:r>
              <a:rPr lang="en-US" dirty="0"/>
              <a:t>Suggest alternative that would improve the development (if possible negotiate in advance with applicant/appellant &amp; come to hearing with an adjusted proposal)</a:t>
            </a:r>
          </a:p>
          <a:p>
            <a:r>
              <a:rPr lang="en-US" dirty="0" smtClean="0"/>
              <a:t>Ask </a:t>
            </a:r>
            <a:r>
              <a:rPr lang="en-US" dirty="0"/>
              <a:t>for conditions if SDAB approves the development, e.g. landscaping buffers, noise attenuation</a:t>
            </a:r>
          </a:p>
          <a:p>
            <a:r>
              <a:rPr lang="en-US" dirty="0"/>
              <a:t>Above all else appear reasonable and don’t come across as NIMBY – opposed to all development or infill</a:t>
            </a:r>
          </a:p>
          <a:p>
            <a:endParaRPr lang="en-US" dirty="0"/>
          </a:p>
        </p:txBody>
      </p:sp>
    </p:spTree>
    <p:extLst>
      <p:ext uri="{BB962C8B-B14F-4D97-AF65-F5344CB8AC3E}">
        <p14:creationId xmlns:p14="http://schemas.microsoft.com/office/powerpoint/2010/main" val="3429085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 Compliance</a:t>
            </a:r>
            <a:endParaRPr lang="en-US" dirty="0"/>
          </a:p>
        </p:txBody>
      </p:sp>
      <p:sp>
        <p:nvSpPr>
          <p:cNvPr id="3" name="Content Placeholder 2"/>
          <p:cNvSpPr>
            <a:spLocks noGrp="1"/>
          </p:cNvSpPr>
          <p:nvPr>
            <p:ph idx="1"/>
          </p:nvPr>
        </p:nvSpPr>
        <p:spPr/>
        <p:txBody>
          <a:bodyPr/>
          <a:lstStyle/>
          <a:p>
            <a:r>
              <a:rPr lang="en-US" dirty="0" smtClean="0"/>
              <a:t>Development Permit and Building Permit issued</a:t>
            </a:r>
          </a:p>
          <a:p>
            <a:r>
              <a:rPr lang="en-US" dirty="0" smtClean="0"/>
              <a:t>Construction starts</a:t>
            </a:r>
          </a:p>
          <a:p>
            <a:r>
              <a:rPr lang="en-US" dirty="0" smtClean="0"/>
              <a:t>City monitoring of developments</a:t>
            </a:r>
          </a:p>
          <a:p>
            <a:pPr lvl="1"/>
            <a:r>
              <a:rPr lang="en-US" dirty="0" smtClean="0"/>
              <a:t>Building codes inspections</a:t>
            </a:r>
          </a:p>
          <a:p>
            <a:pPr lvl="1"/>
            <a:r>
              <a:rPr lang="en-US" dirty="0"/>
              <a:t>Grade – Drainage</a:t>
            </a:r>
          </a:p>
          <a:p>
            <a:pPr lvl="1"/>
            <a:r>
              <a:rPr lang="en-US" dirty="0" smtClean="0"/>
              <a:t>Development Permit Compliance </a:t>
            </a:r>
            <a:r>
              <a:rPr lang="en-US" dirty="0"/>
              <a:t>is complaint based</a:t>
            </a:r>
          </a:p>
          <a:p>
            <a:pPr lvl="1"/>
            <a:r>
              <a:rPr lang="en-US" dirty="0" smtClean="0"/>
              <a:t>Building code inspectors may notice non-compliance with Zoning Bylaw/development permit and contact the Compliance and Inquiry Unit</a:t>
            </a:r>
          </a:p>
        </p:txBody>
      </p:sp>
    </p:spTree>
    <p:extLst>
      <p:ext uri="{BB962C8B-B14F-4D97-AF65-F5344CB8AC3E}">
        <p14:creationId xmlns:p14="http://schemas.microsoft.com/office/powerpoint/2010/main" val="525958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League Role in Monitoring Development</a:t>
            </a:r>
            <a:endParaRPr lang="en-US" dirty="0"/>
          </a:p>
        </p:txBody>
      </p:sp>
      <p:sp>
        <p:nvSpPr>
          <p:cNvPr id="3" name="Content Placeholder 2"/>
          <p:cNvSpPr>
            <a:spLocks noGrp="1"/>
          </p:cNvSpPr>
          <p:nvPr>
            <p:ph idx="1"/>
          </p:nvPr>
        </p:nvSpPr>
        <p:spPr/>
        <p:txBody>
          <a:bodyPr/>
          <a:lstStyle/>
          <a:p>
            <a:pPr marL="0" indent="0">
              <a:buNone/>
            </a:pPr>
            <a:r>
              <a:rPr lang="en-US" dirty="0" smtClean="0"/>
              <a:t>League/</a:t>
            </a:r>
            <a:r>
              <a:rPr lang="en-US" dirty="0" err="1" smtClean="0"/>
              <a:t>neighbour</a:t>
            </a:r>
            <a:r>
              <a:rPr lang="en-US" dirty="0" smtClean="0"/>
              <a:t> monitoring of developments is important</a:t>
            </a:r>
          </a:p>
          <a:p>
            <a:r>
              <a:rPr lang="en-US" dirty="0" smtClean="0"/>
              <a:t>You see what’s going up</a:t>
            </a:r>
          </a:p>
          <a:p>
            <a:r>
              <a:rPr lang="en-US" dirty="0" smtClean="0"/>
              <a:t>You may know what the plan is </a:t>
            </a:r>
          </a:p>
          <a:p>
            <a:r>
              <a:rPr lang="en-US" dirty="0" smtClean="0"/>
              <a:t>You know generally what the rules are, e.g. height, setbacks, site coverage</a:t>
            </a:r>
          </a:p>
          <a:p>
            <a:r>
              <a:rPr lang="en-US" dirty="0" smtClean="0"/>
              <a:t>Contact 311 if something doesn’t look right to get it checked out</a:t>
            </a:r>
          </a:p>
          <a:p>
            <a:r>
              <a:rPr lang="en-US" dirty="0" smtClean="0"/>
              <a:t>Call early (before cement is poured)</a:t>
            </a:r>
          </a:p>
          <a:p>
            <a:r>
              <a:rPr lang="en-US" dirty="0" smtClean="0"/>
              <a:t>Get 311 job number and follow up</a:t>
            </a:r>
          </a:p>
          <a:p>
            <a:pPr marL="0" indent="0">
              <a:buNone/>
            </a:pPr>
            <a:endParaRPr lang="en-US" dirty="0" smtClean="0"/>
          </a:p>
          <a:p>
            <a:endParaRPr lang="en-US" dirty="0"/>
          </a:p>
        </p:txBody>
      </p:sp>
    </p:spTree>
    <p:extLst>
      <p:ext uri="{BB962C8B-B14F-4D97-AF65-F5344CB8AC3E}">
        <p14:creationId xmlns:p14="http://schemas.microsoft.com/office/powerpoint/2010/main" val="502421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problems during construction</a:t>
            </a:r>
            <a:endParaRPr lang="en-US" dirty="0"/>
          </a:p>
        </p:txBody>
      </p:sp>
      <p:sp>
        <p:nvSpPr>
          <p:cNvPr id="3" name="Content Placeholder 2"/>
          <p:cNvSpPr>
            <a:spLocks noGrp="1"/>
          </p:cNvSpPr>
          <p:nvPr>
            <p:ph idx="1"/>
          </p:nvPr>
        </p:nvSpPr>
        <p:spPr/>
        <p:txBody>
          <a:bodyPr/>
          <a:lstStyle/>
          <a:p>
            <a:r>
              <a:rPr lang="en-US" dirty="0" smtClean="0"/>
              <a:t>Removal of boulevard trees</a:t>
            </a:r>
          </a:p>
          <a:p>
            <a:r>
              <a:rPr lang="en-US" dirty="0" smtClean="0"/>
              <a:t>Basement elevation too far out of the ground</a:t>
            </a:r>
          </a:p>
          <a:p>
            <a:r>
              <a:rPr lang="en-US" dirty="0" smtClean="0"/>
              <a:t>Excessive height or site coverage</a:t>
            </a:r>
          </a:p>
          <a:p>
            <a:r>
              <a:rPr lang="en-US" dirty="0" smtClean="0"/>
              <a:t>Insufficient setbacks</a:t>
            </a:r>
          </a:p>
          <a:p>
            <a:r>
              <a:rPr lang="en-US" dirty="0" smtClean="0"/>
              <a:t>Window placement impacts </a:t>
            </a:r>
            <a:r>
              <a:rPr lang="en-US" dirty="0" err="1" smtClean="0"/>
              <a:t>neighbour’s</a:t>
            </a:r>
            <a:r>
              <a:rPr lang="en-US" dirty="0" smtClean="0"/>
              <a:t> privacy</a:t>
            </a:r>
          </a:p>
          <a:p>
            <a:r>
              <a:rPr lang="en-US" dirty="0" smtClean="0"/>
              <a:t>Development not completed within 5 years</a:t>
            </a:r>
          </a:p>
        </p:txBody>
      </p:sp>
    </p:spTree>
    <p:extLst>
      <p:ext uri="{BB962C8B-B14F-4D97-AF65-F5344CB8AC3E}">
        <p14:creationId xmlns:p14="http://schemas.microsoft.com/office/powerpoint/2010/main" val="8878328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 unrelated to construction</a:t>
            </a:r>
            <a:endParaRPr lang="en-US" dirty="0"/>
          </a:p>
        </p:txBody>
      </p:sp>
      <p:sp>
        <p:nvSpPr>
          <p:cNvPr id="3" name="Content Placeholder 2"/>
          <p:cNvSpPr>
            <a:spLocks noGrp="1"/>
          </p:cNvSpPr>
          <p:nvPr>
            <p:ph idx="1"/>
          </p:nvPr>
        </p:nvSpPr>
        <p:spPr/>
        <p:txBody>
          <a:bodyPr/>
          <a:lstStyle/>
          <a:p>
            <a:r>
              <a:rPr lang="en-US" dirty="0"/>
              <a:t>Operating a Lodging House without permit </a:t>
            </a:r>
            <a:r>
              <a:rPr lang="en-US" dirty="0" smtClean="0"/>
              <a:t>(new threshold limits of interest to saturated communities)</a:t>
            </a:r>
            <a:endParaRPr lang="en-US" dirty="0"/>
          </a:p>
          <a:p>
            <a:r>
              <a:rPr lang="en-US" dirty="0"/>
              <a:t>Number of residents in a Lodging House or Secondary Suite exceeds </a:t>
            </a:r>
            <a:r>
              <a:rPr lang="en-US" dirty="0" smtClean="0"/>
              <a:t>limits</a:t>
            </a:r>
          </a:p>
          <a:p>
            <a:r>
              <a:rPr lang="en-US" dirty="0" smtClean="0"/>
              <a:t>Use of a house for religious assembly without permit</a:t>
            </a:r>
          </a:p>
          <a:p>
            <a:r>
              <a:rPr lang="en-US" dirty="0" smtClean="0"/>
              <a:t>Parking in front yard</a:t>
            </a:r>
            <a:endParaRPr lang="en-US" dirty="0"/>
          </a:p>
          <a:p>
            <a:endParaRPr lang="en-US" dirty="0"/>
          </a:p>
        </p:txBody>
      </p:sp>
    </p:spTree>
    <p:extLst>
      <p:ext uri="{BB962C8B-B14F-4D97-AF65-F5344CB8AC3E}">
        <p14:creationId xmlns:p14="http://schemas.microsoft.com/office/powerpoint/2010/main" val="4180941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rPr>
              <a:t>Overview</a:t>
            </a:r>
            <a:endParaRPr lang="en-US" dirty="0">
              <a:solidFill>
                <a:schemeClr val="accent6">
                  <a:lumMod val="50000"/>
                </a:schemeClr>
              </a:solidFill>
            </a:endParaRPr>
          </a:p>
        </p:txBody>
      </p:sp>
      <p:sp>
        <p:nvSpPr>
          <p:cNvPr id="3" name="Content Placeholder 2"/>
          <p:cNvSpPr>
            <a:spLocks noGrp="1"/>
          </p:cNvSpPr>
          <p:nvPr>
            <p:ph idx="1"/>
          </p:nvPr>
        </p:nvSpPr>
        <p:spPr>
          <a:xfrm>
            <a:off x="677334" y="1311965"/>
            <a:ext cx="8596668" cy="4729397"/>
          </a:xfrm>
        </p:spPr>
        <p:txBody>
          <a:bodyPr>
            <a:noAutofit/>
          </a:bodyPr>
          <a:lstStyle/>
          <a:p>
            <a:pPr marL="0" indent="0">
              <a:buNone/>
            </a:pPr>
            <a:r>
              <a:rPr lang="en-US" sz="2800" dirty="0">
                <a:solidFill>
                  <a:schemeClr val="accent5">
                    <a:lumMod val="50000"/>
                  </a:schemeClr>
                </a:solidFill>
              </a:rPr>
              <a:t>Why </a:t>
            </a:r>
            <a:r>
              <a:rPr lang="en-US" sz="2800" dirty="0" smtClean="0">
                <a:solidFill>
                  <a:schemeClr val="accent5">
                    <a:lumMod val="50000"/>
                  </a:schemeClr>
                </a:solidFill>
              </a:rPr>
              <a:t>leagues get notices</a:t>
            </a:r>
            <a:endParaRPr lang="en-US" sz="2800" dirty="0">
              <a:solidFill>
                <a:schemeClr val="accent5">
                  <a:lumMod val="50000"/>
                </a:schemeClr>
              </a:solidFill>
            </a:endParaRPr>
          </a:p>
          <a:p>
            <a:pPr marL="0" indent="0">
              <a:buNone/>
            </a:pPr>
            <a:r>
              <a:rPr lang="en-US" sz="2800" dirty="0" smtClean="0">
                <a:solidFill>
                  <a:schemeClr val="accent5">
                    <a:lumMod val="50000"/>
                  </a:schemeClr>
                </a:solidFill>
              </a:rPr>
              <a:t>Development Permit Process and Appeals</a:t>
            </a:r>
            <a:endParaRPr lang="en-US" sz="2800" dirty="0">
              <a:solidFill>
                <a:schemeClr val="accent5">
                  <a:lumMod val="50000"/>
                </a:schemeClr>
              </a:solidFill>
            </a:endParaRPr>
          </a:p>
          <a:p>
            <a:pPr marL="0" indent="0">
              <a:buNone/>
            </a:pPr>
            <a:r>
              <a:rPr lang="en-US" sz="2800" dirty="0" smtClean="0">
                <a:solidFill>
                  <a:schemeClr val="accent5">
                    <a:lumMod val="50000"/>
                  </a:schemeClr>
                </a:solidFill>
              </a:rPr>
              <a:t>Notice </a:t>
            </a:r>
            <a:r>
              <a:rPr lang="en-US" sz="2800" dirty="0">
                <a:solidFill>
                  <a:schemeClr val="accent5">
                    <a:lumMod val="50000"/>
                  </a:schemeClr>
                </a:solidFill>
              </a:rPr>
              <a:t>letters </a:t>
            </a:r>
            <a:r>
              <a:rPr lang="en-US" sz="2800" dirty="0" smtClean="0">
                <a:solidFill>
                  <a:schemeClr val="accent5">
                    <a:lumMod val="50000"/>
                  </a:schemeClr>
                </a:solidFill>
              </a:rPr>
              <a:t>– League response</a:t>
            </a:r>
          </a:p>
          <a:p>
            <a:pPr marL="0" indent="0">
              <a:buNone/>
            </a:pPr>
            <a:r>
              <a:rPr lang="en-US" sz="2800" dirty="0">
                <a:solidFill>
                  <a:schemeClr val="accent5">
                    <a:lumMod val="50000"/>
                  </a:schemeClr>
                </a:solidFill>
              </a:rPr>
              <a:t>Monitoring Compliance </a:t>
            </a:r>
          </a:p>
          <a:p>
            <a:pPr marL="0" indent="0">
              <a:buNone/>
            </a:pPr>
            <a:r>
              <a:rPr lang="en-US" sz="2800" dirty="0" smtClean="0">
                <a:solidFill>
                  <a:schemeClr val="accent5">
                    <a:lumMod val="50000"/>
                  </a:schemeClr>
                </a:solidFill>
              </a:rPr>
              <a:t>How </a:t>
            </a:r>
            <a:r>
              <a:rPr lang="en-US" sz="2800" dirty="0">
                <a:solidFill>
                  <a:schemeClr val="accent5">
                    <a:lumMod val="50000"/>
                  </a:schemeClr>
                </a:solidFill>
              </a:rPr>
              <a:t>to be effective at SDAB </a:t>
            </a:r>
            <a:r>
              <a:rPr lang="en-US" sz="2800" dirty="0" smtClean="0">
                <a:solidFill>
                  <a:schemeClr val="accent5">
                    <a:lumMod val="50000"/>
                  </a:schemeClr>
                </a:solidFill>
              </a:rPr>
              <a:t>Hearings</a:t>
            </a:r>
          </a:p>
          <a:p>
            <a:pPr marL="0" indent="0">
              <a:buNone/>
            </a:pPr>
            <a:r>
              <a:rPr lang="en-US" sz="2800" dirty="0" smtClean="0">
                <a:solidFill>
                  <a:schemeClr val="accent5">
                    <a:lumMod val="50000"/>
                  </a:schemeClr>
                </a:solidFill>
              </a:rPr>
              <a:t>SDAB </a:t>
            </a:r>
            <a:r>
              <a:rPr lang="en-US" sz="2800" dirty="0">
                <a:solidFill>
                  <a:schemeClr val="accent5">
                    <a:lumMod val="50000"/>
                  </a:schemeClr>
                </a:solidFill>
              </a:rPr>
              <a:t>panel </a:t>
            </a:r>
            <a:r>
              <a:rPr lang="en-US" sz="2800" dirty="0" smtClean="0">
                <a:solidFill>
                  <a:schemeClr val="accent5">
                    <a:lumMod val="50000"/>
                  </a:schemeClr>
                </a:solidFill>
              </a:rPr>
              <a:t>recruitment</a:t>
            </a:r>
          </a:p>
          <a:p>
            <a:pPr marL="0" indent="0">
              <a:buNone/>
            </a:pPr>
            <a:r>
              <a:rPr lang="en-US" sz="2800" dirty="0" smtClean="0">
                <a:solidFill>
                  <a:schemeClr val="accent5">
                    <a:lumMod val="50000"/>
                  </a:schemeClr>
                </a:solidFill>
              </a:rPr>
              <a:t>Questions</a:t>
            </a:r>
            <a:endParaRPr lang="en-US" sz="2800" dirty="0">
              <a:solidFill>
                <a:schemeClr val="accent5">
                  <a:lumMod val="50000"/>
                </a:schemeClr>
              </a:solidFill>
            </a:endParaRPr>
          </a:p>
        </p:txBody>
      </p:sp>
    </p:spTree>
    <p:extLst>
      <p:ext uri="{BB962C8B-B14F-4D97-AF65-F5344CB8AC3E}">
        <p14:creationId xmlns:p14="http://schemas.microsoft.com/office/powerpoint/2010/main" val="19766365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rPr>
              <a:t>Why Leagues get Notices and Respond</a:t>
            </a:r>
            <a:endParaRPr lang="en-US" dirty="0">
              <a:solidFill>
                <a:schemeClr val="accent6">
                  <a:lumMod val="50000"/>
                </a:schemeClr>
              </a:solidFill>
            </a:endParaRPr>
          </a:p>
        </p:txBody>
      </p:sp>
      <p:sp>
        <p:nvSpPr>
          <p:cNvPr id="3" name="Content Placeholder 2"/>
          <p:cNvSpPr>
            <a:spLocks noGrp="1"/>
          </p:cNvSpPr>
          <p:nvPr>
            <p:ph idx="1"/>
          </p:nvPr>
        </p:nvSpPr>
        <p:spPr/>
        <p:txBody>
          <a:bodyPr>
            <a:normAutofit fontScale="25000" lnSpcReduction="20000"/>
          </a:bodyPr>
          <a:lstStyle/>
          <a:p>
            <a:pPr>
              <a:buFontTx/>
              <a:buChar char="-"/>
            </a:pPr>
            <a:r>
              <a:rPr lang="en-US" sz="12800" b="1" dirty="0" smtClean="0">
                <a:solidFill>
                  <a:schemeClr val="accent5">
                    <a:lumMod val="50000"/>
                  </a:schemeClr>
                </a:solidFill>
              </a:rPr>
              <a:t>Zoning Bylaw </a:t>
            </a:r>
            <a:r>
              <a:rPr lang="en-US" sz="12800" dirty="0" smtClean="0">
                <a:solidFill>
                  <a:schemeClr val="accent5">
                    <a:lumMod val="50000"/>
                  </a:schemeClr>
                </a:solidFill>
              </a:rPr>
              <a:t>regulations</a:t>
            </a:r>
          </a:p>
          <a:p>
            <a:pPr marL="0" indent="0">
              <a:buNone/>
            </a:pPr>
            <a:r>
              <a:rPr lang="en-US" sz="12800" dirty="0" smtClean="0">
                <a:solidFill>
                  <a:schemeClr val="accent5">
                    <a:lumMod val="50000"/>
                  </a:schemeClr>
                </a:solidFill>
              </a:rPr>
              <a:t> </a:t>
            </a:r>
          </a:p>
          <a:p>
            <a:pPr>
              <a:buFontTx/>
              <a:buChar char="-"/>
            </a:pPr>
            <a:r>
              <a:rPr lang="en-US" sz="12800" b="1" dirty="0" smtClean="0">
                <a:solidFill>
                  <a:schemeClr val="accent5">
                    <a:lumMod val="50000"/>
                  </a:schemeClr>
                </a:solidFill>
              </a:rPr>
              <a:t>Opportunity </a:t>
            </a:r>
            <a:r>
              <a:rPr lang="en-US" sz="12800" dirty="0" smtClean="0">
                <a:solidFill>
                  <a:schemeClr val="accent5">
                    <a:lumMod val="50000"/>
                  </a:schemeClr>
                </a:solidFill>
              </a:rPr>
              <a:t>to shape developments </a:t>
            </a:r>
            <a:endParaRPr lang="en-US" sz="12800" b="1" dirty="0" smtClean="0">
              <a:solidFill>
                <a:schemeClr val="accent5">
                  <a:lumMod val="50000"/>
                </a:schemeClr>
              </a:solidFill>
            </a:endParaRPr>
          </a:p>
          <a:p>
            <a:pPr>
              <a:buFontTx/>
              <a:buChar char="-"/>
            </a:pPr>
            <a:r>
              <a:rPr lang="en-US" sz="12800" dirty="0" smtClean="0">
                <a:solidFill>
                  <a:schemeClr val="accent5">
                    <a:lumMod val="50000"/>
                  </a:schemeClr>
                </a:solidFill>
              </a:rPr>
              <a:t>Provide valuable info to decisions-makers – leagues know their neighbourhood best</a:t>
            </a:r>
          </a:p>
          <a:p>
            <a:pPr marL="0" indent="0">
              <a:buNone/>
            </a:pPr>
            <a:endParaRPr lang="en-US" sz="12800" dirty="0" smtClean="0">
              <a:solidFill>
                <a:schemeClr val="accent5">
                  <a:lumMod val="50000"/>
                </a:schemeClr>
              </a:solidFill>
            </a:endParaRPr>
          </a:p>
          <a:p>
            <a:pPr>
              <a:buFontTx/>
              <a:buChar char="-"/>
            </a:pPr>
            <a:r>
              <a:rPr lang="en-US" sz="12800" b="1" dirty="0" smtClean="0">
                <a:solidFill>
                  <a:schemeClr val="accent5">
                    <a:lumMod val="50000"/>
                  </a:schemeClr>
                </a:solidFill>
              </a:rPr>
              <a:t>Support </a:t>
            </a:r>
            <a:r>
              <a:rPr lang="en-US" sz="12800" b="1" dirty="0" err="1" smtClean="0">
                <a:solidFill>
                  <a:schemeClr val="accent5">
                    <a:lumMod val="50000"/>
                  </a:schemeClr>
                </a:solidFill>
              </a:rPr>
              <a:t>neighbours</a:t>
            </a:r>
            <a:endParaRPr lang="en-US" sz="12800" dirty="0" smtClean="0">
              <a:solidFill>
                <a:schemeClr val="accent5">
                  <a:lumMod val="50000"/>
                </a:schemeClr>
              </a:solidFill>
            </a:endParaRPr>
          </a:p>
          <a:p>
            <a:pPr>
              <a:buFontTx/>
              <a:buChar char="-"/>
            </a:pPr>
            <a:endParaRPr lang="en-US" sz="12800" dirty="0" smtClean="0">
              <a:solidFill>
                <a:schemeClr val="accent5">
                  <a:lumMod val="50000"/>
                </a:schemeClr>
              </a:solidFill>
            </a:endParaRPr>
          </a:p>
          <a:p>
            <a:pPr>
              <a:buFontTx/>
              <a:buChar char="-"/>
            </a:pPr>
            <a:r>
              <a:rPr lang="en-US" sz="12800" b="1" dirty="0" smtClean="0">
                <a:solidFill>
                  <a:schemeClr val="accent5">
                    <a:lumMod val="50000"/>
                  </a:schemeClr>
                </a:solidFill>
              </a:rPr>
              <a:t>Develop communication with developer</a:t>
            </a:r>
            <a:endParaRPr lang="en-US" sz="12800" b="1" dirty="0">
              <a:solidFill>
                <a:schemeClr val="accent5">
                  <a:lumMod val="50000"/>
                </a:schemeClr>
              </a:solidFill>
            </a:endParaRPr>
          </a:p>
          <a:p>
            <a:pPr>
              <a:buFontTx/>
              <a:buChar char="-"/>
            </a:pPr>
            <a:endParaRPr lang="en-US" sz="12800" dirty="0" smtClean="0"/>
          </a:p>
          <a:p>
            <a:pPr>
              <a:buFontTx/>
              <a:buChar char="-"/>
            </a:pPr>
            <a:endParaRPr lang="en-US" sz="3200" b="1" dirty="0" smtClean="0"/>
          </a:p>
          <a:p>
            <a:pPr>
              <a:buFontTx/>
              <a:buChar char="-"/>
            </a:pPr>
            <a:endParaRPr lang="en-US" dirty="0" smtClean="0"/>
          </a:p>
          <a:p>
            <a:pPr>
              <a:buFontTx/>
              <a:buChar char="-"/>
            </a:pPr>
            <a:endParaRPr lang="en-US" dirty="0" smtClean="0"/>
          </a:p>
          <a:p>
            <a:pPr marL="0" indent="0">
              <a:buNone/>
            </a:pPr>
            <a:r>
              <a:rPr lang="en-US" dirty="0" smtClean="0"/>
              <a:t> </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76519" y="1270000"/>
            <a:ext cx="2296562" cy="1786550"/>
          </a:xfrm>
          <a:prstGeom prst="rect">
            <a:avLst/>
          </a:prstGeom>
        </p:spPr>
      </p:pic>
    </p:spTree>
    <p:extLst>
      <p:ext uri="{BB962C8B-B14F-4D97-AF65-F5344CB8AC3E}">
        <p14:creationId xmlns:p14="http://schemas.microsoft.com/office/powerpoint/2010/main" val="156463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rPr>
              <a:t>Types  of  Planning  Notices to Leagues</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pPr marL="0" indent="0">
              <a:buNone/>
            </a:pPr>
            <a:r>
              <a:rPr lang="en-US" sz="3200" dirty="0" smtClean="0">
                <a:solidFill>
                  <a:schemeClr val="accent5">
                    <a:lumMod val="50000"/>
                  </a:schemeClr>
                </a:solidFill>
              </a:rPr>
              <a:t>Council Public Hearing  Notice - Mandatory</a:t>
            </a:r>
          </a:p>
          <a:p>
            <a:pPr marL="457200" lvl="1" indent="0">
              <a:buNone/>
            </a:pPr>
            <a:r>
              <a:rPr lang="en-US" dirty="0">
                <a:solidFill>
                  <a:schemeClr val="accent5">
                    <a:lumMod val="50000"/>
                  </a:schemeClr>
                </a:solidFill>
              </a:rPr>
              <a:t>	</a:t>
            </a:r>
            <a:r>
              <a:rPr lang="en-US" sz="2400" dirty="0" smtClean="0">
                <a:solidFill>
                  <a:schemeClr val="accent5">
                    <a:lumMod val="50000"/>
                  </a:schemeClr>
                </a:solidFill>
              </a:rPr>
              <a:t>Amend Statutory Plans – e.g. Neighbourhood Plans</a:t>
            </a:r>
          </a:p>
          <a:p>
            <a:pPr marL="457200" lvl="1" indent="0">
              <a:buNone/>
            </a:pPr>
            <a:r>
              <a:rPr lang="en-US" sz="2400" dirty="0">
                <a:solidFill>
                  <a:schemeClr val="accent5">
                    <a:lumMod val="50000"/>
                  </a:schemeClr>
                </a:solidFill>
              </a:rPr>
              <a:t>	</a:t>
            </a:r>
            <a:r>
              <a:rPr lang="en-US" sz="2400" dirty="0" smtClean="0">
                <a:solidFill>
                  <a:schemeClr val="accent5">
                    <a:lumMod val="50000"/>
                  </a:schemeClr>
                </a:solidFill>
              </a:rPr>
              <a:t>Rezone or permanently close roads</a:t>
            </a:r>
          </a:p>
          <a:p>
            <a:endParaRPr lang="en-US" dirty="0" smtClean="0">
              <a:solidFill>
                <a:schemeClr val="accent5">
                  <a:lumMod val="50000"/>
                </a:schemeClr>
              </a:solidFill>
            </a:endParaRPr>
          </a:p>
          <a:p>
            <a:pPr marL="0" indent="0">
              <a:buNone/>
            </a:pPr>
            <a:r>
              <a:rPr lang="en-US" sz="3200" dirty="0" smtClean="0">
                <a:solidFill>
                  <a:schemeClr val="accent5">
                    <a:lumMod val="50000"/>
                  </a:schemeClr>
                </a:solidFill>
              </a:rPr>
              <a:t>Public Meeting Notice before Public Hearing </a:t>
            </a:r>
          </a:p>
          <a:p>
            <a:pPr marL="0" indent="0">
              <a:buNone/>
            </a:pPr>
            <a:endParaRPr lang="en-US" dirty="0">
              <a:solidFill>
                <a:schemeClr val="accent5">
                  <a:lumMod val="50000"/>
                </a:schemeClr>
              </a:solidFill>
            </a:endParaRPr>
          </a:p>
          <a:p>
            <a:pPr marL="0" indent="0">
              <a:buNone/>
            </a:pPr>
            <a:r>
              <a:rPr lang="en-US" sz="3200" b="1" dirty="0" smtClean="0">
                <a:solidFill>
                  <a:schemeClr val="accent5">
                    <a:lumMod val="50000"/>
                  </a:schemeClr>
                </a:solidFill>
              </a:rPr>
              <a:t>Development Permit Notices </a:t>
            </a:r>
            <a:r>
              <a:rPr lang="en-US" sz="3200" dirty="0" smtClean="0">
                <a:solidFill>
                  <a:schemeClr val="accent5">
                    <a:lumMod val="50000"/>
                  </a:schemeClr>
                </a:solidFill>
              </a:rPr>
              <a:t>– Today’s focus</a:t>
            </a:r>
            <a:endParaRPr lang="en-US" sz="3200" dirty="0">
              <a:solidFill>
                <a:schemeClr val="accent5">
                  <a:lumMod val="50000"/>
                </a:schemeClr>
              </a:solidFill>
            </a:endParaRPr>
          </a:p>
        </p:txBody>
      </p:sp>
    </p:spTree>
    <p:extLst>
      <p:ext uri="{BB962C8B-B14F-4D97-AF65-F5344CB8AC3E}">
        <p14:creationId xmlns:p14="http://schemas.microsoft.com/office/powerpoint/2010/main" val="452769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rPr>
              <a:t>Types of Development Permits</a:t>
            </a:r>
            <a:endParaRPr lang="en-US" dirty="0">
              <a:solidFill>
                <a:schemeClr val="accent6">
                  <a:lumMod val="50000"/>
                </a:schemeClr>
              </a:solidFill>
            </a:endParaRPr>
          </a:p>
        </p:txBody>
      </p:sp>
      <p:sp>
        <p:nvSpPr>
          <p:cNvPr id="3" name="Content Placeholder 2"/>
          <p:cNvSpPr>
            <a:spLocks noGrp="1"/>
          </p:cNvSpPr>
          <p:nvPr>
            <p:ph idx="1"/>
          </p:nvPr>
        </p:nvSpPr>
        <p:spPr>
          <a:xfrm>
            <a:off x="677334" y="1378227"/>
            <a:ext cx="8596668" cy="4663136"/>
          </a:xfrm>
        </p:spPr>
        <p:txBody>
          <a:bodyPr>
            <a:normAutofit fontScale="25000" lnSpcReduction="20000"/>
          </a:bodyPr>
          <a:lstStyle/>
          <a:p>
            <a:pPr marL="0" indent="0">
              <a:buNone/>
            </a:pPr>
            <a:r>
              <a:rPr lang="en-US" sz="9200" b="1" dirty="0" smtClean="0">
                <a:solidFill>
                  <a:schemeClr val="accent5">
                    <a:lumMod val="50000"/>
                  </a:schemeClr>
                </a:solidFill>
              </a:rPr>
              <a:t>Class A: </a:t>
            </a:r>
          </a:p>
          <a:p>
            <a:pPr lvl="1"/>
            <a:r>
              <a:rPr lang="en-US" sz="9600" dirty="0" smtClean="0">
                <a:solidFill>
                  <a:schemeClr val="accent5">
                    <a:lumMod val="50000"/>
                  </a:schemeClr>
                </a:solidFill>
              </a:rPr>
              <a:t>Permitted Uses; comply with all Zoning Bylaw     regulations</a:t>
            </a:r>
          </a:p>
          <a:p>
            <a:pPr lvl="1"/>
            <a:r>
              <a:rPr lang="en-US" sz="9600" dirty="0">
                <a:solidFill>
                  <a:schemeClr val="accent5">
                    <a:lumMod val="50000"/>
                  </a:schemeClr>
                </a:solidFill>
              </a:rPr>
              <a:t> </a:t>
            </a:r>
            <a:r>
              <a:rPr lang="en-US" sz="9600" dirty="0" smtClean="0">
                <a:solidFill>
                  <a:schemeClr val="accent5">
                    <a:lumMod val="50000"/>
                  </a:schemeClr>
                </a:solidFill>
              </a:rPr>
              <a:t>Permit must be issued</a:t>
            </a:r>
          </a:p>
          <a:p>
            <a:pPr lvl="1"/>
            <a:r>
              <a:rPr lang="en-US" sz="9600" dirty="0" smtClean="0">
                <a:solidFill>
                  <a:schemeClr val="accent5">
                    <a:lumMod val="50000"/>
                  </a:schemeClr>
                </a:solidFill>
              </a:rPr>
              <a:t> No notifications</a:t>
            </a:r>
          </a:p>
          <a:p>
            <a:pPr marL="0" indent="0">
              <a:buNone/>
            </a:pPr>
            <a:endParaRPr lang="en-US" dirty="0">
              <a:solidFill>
                <a:schemeClr val="accent5">
                  <a:lumMod val="50000"/>
                </a:schemeClr>
              </a:solidFill>
            </a:endParaRPr>
          </a:p>
          <a:p>
            <a:pPr marL="0" indent="0">
              <a:buNone/>
            </a:pPr>
            <a:r>
              <a:rPr lang="en-US" sz="9200" b="1" dirty="0" smtClean="0">
                <a:solidFill>
                  <a:schemeClr val="accent5">
                    <a:lumMod val="50000"/>
                  </a:schemeClr>
                </a:solidFill>
              </a:rPr>
              <a:t>Class B: </a:t>
            </a:r>
          </a:p>
          <a:p>
            <a:pPr lvl="1"/>
            <a:r>
              <a:rPr lang="en-US" sz="9600" dirty="0" smtClean="0">
                <a:solidFill>
                  <a:schemeClr val="accent5">
                    <a:lumMod val="50000"/>
                  </a:schemeClr>
                </a:solidFill>
              </a:rPr>
              <a:t>Discretionary Uses or Permitted Uses requiring a variance of regulations </a:t>
            </a:r>
          </a:p>
          <a:p>
            <a:pPr lvl="1"/>
            <a:r>
              <a:rPr lang="en-US" sz="9600" dirty="0">
                <a:solidFill>
                  <a:schemeClr val="accent5">
                    <a:lumMod val="50000"/>
                  </a:schemeClr>
                </a:solidFill>
              </a:rPr>
              <a:t>	</a:t>
            </a:r>
            <a:r>
              <a:rPr lang="en-US" sz="9600" dirty="0" smtClean="0">
                <a:solidFill>
                  <a:schemeClr val="accent5">
                    <a:lumMod val="50000"/>
                  </a:schemeClr>
                </a:solidFill>
              </a:rPr>
              <a:t>Permit issued at the discretion of the  city DO</a:t>
            </a:r>
          </a:p>
          <a:p>
            <a:pPr lvl="1"/>
            <a:r>
              <a:rPr lang="en-US" sz="9600" dirty="0">
                <a:solidFill>
                  <a:schemeClr val="accent5">
                    <a:lumMod val="50000"/>
                  </a:schemeClr>
                </a:solidFill>
              </a:rPr>
              <a:t>	</a:t>
            </a:r>
            <a:r>
              <a:rPr lang="en-US" sz="9600" dirty="0" smtClean="0">
                <a:solidFill>
                  <a:schemeClr val="accent5">
                    <a:lumMod val="50000"/>
                  </a:schemeClr>
                </a:solidFill>
              </a:rPr>
              <a:t>Notifications required</a:t>
            </a:r>
          </a:p>
          <a:p>
            <a:pPr marL="0" indent="0">
              <a:buNone/>
            </a:pPr>
            <a:endParaRPr lang="en-US" sz="3800" b="1" dirty="0" smtClean="0">
              <a:solidFill>
                <a:schemeClr val="accent5">
                  <a:lumMod val="50000"/>
                </a:schemeClr>
              </a:solidFill>
            </a:endParaRPr>
          </a:p>
          <a:p>
            <a:pPr marL="0" indent="0">
              <a:buNone/>
            </a:pPr>
            <a:r>
              <a:rPr lang="en-US" dirty="0">
                <a:solidFill>
                  <a:schemeClr val="accent5">
                    <a:lumMod val="50000"/>
                  </a:schemeClr>
                </a:solidFill>
              </a:rPr>
              <a:t>	 </a:t>
            </a:r>
            <a:r>
              <a:rPr lang="en-US" dirty="0" smtClean="0">
                <a:solidFill>
                  <a:schemeClr val="accent5">
                    <a:lumMod val="50000"/>
                  </a:schemeClr>
                </a:solidFill>
              </a:rPr>
              <a:t>      </a:t>
            </a:r>
          </a:p>
          <a:p>
            <a:pPr marL="0" indent="0">
              <a:buNone/>
            </a:pPr>
            <a:endParaRPr lang="en-US" b="1" dirty="0">
              <a:solidFill>
                <a:schemeClr val="accent5">
                  <a:lumMod val="50000"/>
                </a:schemeClr>
              </a:solidFill>
            </a:endParaRPr>
          </a:p>
        </p:txBody>
      </p:sp>
    </p:spTree>
    <p:extLst>
      <p:ext uri="{BB962C8B-B14F-4D97-AF65-F5344CB8AC3E}">
        <p14:creationId xmlns:p14="http://schemas.microsoft.com/office/powerpoint/2010/main" val="20023320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rPr>
              <a:t>Authority of Development Officer</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pPr marL="0" indent="0">
              <a:buNone/>
            </a:pPr>
            <a:r>
              <a:rPr lang="en-US" sz="3200" b="1" dirty="0" smtClean="0">
                <a:solidFill>
                  <a:schemeClr val="accent5">
                    <a:lumMod val="50000"/>
                  </a:schemeClr>
                </a:solidFill>
              </a:rPr>
              <a:t>Zoning Bylaw Section 11.3</a:t>
            </a:r>
            <a:r>
              <a:rPr lang="en-US" dirty="0" smtClean="0">
                <a:solidFill>
                  <a:schemeClr val="accent5">
                    <a:lumMod val="50000"/>
                  </a:schemeClr>
                </a:solidFill>
              </a:rPr>
              <a:t>: </a:t>
            </a:r>
          </a:p>
          <a:p>
            <a:pPr marL="0" indent="0">
              <a:buNone/>
            </a:pPr>
            <a:r>
              <a:rPr lang="en-US" sz="2400" dirty="0" smtClean="0">
                <a:solidFill>
                  <a:schemeClr val="accent5">
                    <a:lumMod val="50000"/>
                  </a:schemeClr>
                </a:solidFill>
              </a:rPr>
              <a:t>DO may approve Discretionary Uses or relax regulations </a:t>
            </a:r>
          </a:p>
          <a:p>
            <a:pPr marL="0" indent="0">
              <a:buNone/>
            </a:pPr>
            <a:r>
              <a:rPr lang="en-US" sz="2400" dirty="0" smtClean="0">
                <a:solidFill>
                  <a:schemeClr val="accent5">
                    <a:lumMod val="50000"/>
                  </a:schemeClr>
                </a:solidFill>
              </a:rPr>
              <a:t>if it would not:</a:t>
            </a:r>
          </a:p>
          <a:p>
            <a:pPr marL="514350" indent="-514350">
              <a:buAutoNum type="alphaLcPeriod"/>
            </a:pPr>
            <a:r>
              <a:rPr lang="en-US" sz="2400" dirty="0" smtClean="0">
                <a:solidFill>
                  <a:schemeClr val="accent5">
                    <a:lumMod val="50000"/>
                  </a:schemeClr>
                </a:solidFill>
              </a:rPr>
              <a:t>Interfere with </a:t>
            </a:r>
            <a:r>
              <a:rPr lang="en-US" sz="2400" b="1" dirty="0" smtClean="0">
                <a:solidFill>
                  <a:schemeClr val="accent5">
                    <a:lumMod val="50000"/>
                  </a:schemeClr>
                </a:solidFill>
              </a:rPr>
              <a:t>neighbourhood amenities</a:t>
            </a:r>
          </a:p>
          <a:p>
            <a:pPr marL="514350" indent="-514350">
              <a:buAutoNum type="alphaLcPeriod"/>
            </a:pPr>
            <a:r>
              <a:rPr lang="en-US" sz="2400" dirty="0" smtClean="0">
                <a:solidFill>
                  <a:schemeClr val="accent5">
                    <a:lumMod val="50000"/>
                  </a:schemeClr>
                </a:solidFill>
              </a:rPr>
              <a:t>Interfere with the </a:t>
            </a:r>
            <a:r>
              <a:rPr lang="en-US" sz="2400" b="1" dirty="0" smtClean="0">
                <a:solidFill>
                  <a:schemeClr val="accent5">
                    <a:lumMod val="50000"/>
                  </a:schemeClr>
                </a:solidFill>
              </a:rPr>
              <a:t>use, enjoyment </a:t>
            </a:r>
            <a:r>
              <a:rPr lang="en-US" sz="2400" dirty="0" smtClean="0">
                <a:solidFill>
                  <a:schemeClr val="accent5">
                    <a:lumMod val="50000"/>
                  </a:schemeClr>
                </a:solidFill>
              </a:rPr>
              <a:t>or </a:t>
            </a:r>
            <a:r>
              <a:rPr lang="en-US" sz="2400" b="1" dirty="0" smtClean="0">
                <a:solidFill>
                  <a:schemeClr val="accent5">
                    <a:lumMod val="50000"/>
                  </a:schemeClr>
                </a:solidFill>
              </a:rPr>
              <a:t>value</a:t>
            </a:r>
            <a:r>
              <a:rPr lang="en-US" sz="2400" dirty="0" smtClean="0">
                <a:solidFill>
                  <a:schemeClr val="accent5">
                    <a:lumMod val="50000"/>
                  </a:schemeClr>
                </a:solidFill>
              </a:rPr>
              <a:t> of </a:t>
            </a:r>
            <a:r>
              <a:rPr lang="en-US" sz="2400" dirty="0" err="1" smtClean="0">
                <a:solidFill>
                  <a:schemeClr val="accent5">
                    <a:lumMod val="50000"/>
                  </a:schemeClr>
                </a:solidFill>
              </a:rPr>
              <a:t>neighbouring</a:t>
            </a:r>
            <a:r>
              <a:rPr lang="en-US" sz="2400" dirty="0" smtClean="0">
                <a:solidFill>
                  <a:schemeClr val="accent5">
                    <a:lumMod val="50000"/>
                  </a:schemeClr>
                </a:solidFill>
              </a:rPr>
              <a:t> properties</a:t>
            </a:r>
          </a:p>
          <a:p>
            <a:pPr marL="0" indent="0">
              <a:buNone/>
            </a:pPr>
            <a:r>
              <a:rPr lang="en-US" sz="2400" dirty="0" smtClean="0">
                <a:solidFill>
                  <a:schemeClr val="accent5">
                    <a:lumMod val="50000"/>
                  </a:schemeClr>
                </a:solidFill>
              </a:rPr>
              <a:t>And the uses are appropriate for that location</a:t>
            </a:r>
            <a:r>
              <a:rPr lang="en-US" dirty="0" smtClean="0">
                <a:solidFill>
                  <a:schemeClr val="accent5">
                    <a:lumMod val="50000"/>
                  </a:schemeClr>
                </a:solidFill>
              </a:rPr>
              <a:t>. </a:t>
            </a:r>
            <a:endParaRPr lang="en-US" dirty="0">
              <a:solidFill>
                <a:schemeClr val="accent5">
                  <a:lumMod val="50000"/>
                </a:schemeClr>
              </a:solidFill>
            </a:endParaRPr>
          </a:p>
        </p:txBody>
      </p:sp>
    </p:spTree>
    <p:extLst>
      <p:ext uri="{BB962C8B-B14F-4D97-AF65-F5344CB8AC3E}">
        <p14:creationId xmlns:p14="http://schemas.microsoft.com/office/powerpoint/2010/main" val="28931160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rPr>
              <a:t>Neighbourhood Amenities</a:t>
            </a:r>
            <a:endParaRPr lang="en-US" dirty="0">
              <a:solidFill>
                <a:schemeClr val="accent6">
                  <a:lumMod val="50000"/>
                </a:schemeClr>
              </a:solidFill>
            </a:endParaRPr>
          </a:p>
        </p:txBody>
      </p:sp>
      <p:sp>
        <p:nvSpPr>
          <p:cNvPr id="3" name="Content Placeholder 2"/>
          <p:cNvSpPr>
            <a:spLocks noGrp="1"/>
          </p:cNvSpPr>
          <p:nvPr>
            <p:ph idx="1"/>
          </p:nvPr>
        </p:nvSpPr>
        <p:spPr/>
        <p:txBody>
          <a:bodyPr>
            <a:normAutofit/>
          </a:bodyPr>
          <a:lstStyle/>
          <a:p>
            <a:r>
              <a:rPr lang="en-US" sz="2400" dirty="0" smtClean="0"/>
              <a:t>Trees, green space (private or public)</a:t>
            </a:r>
          </a:p>
          <a:p>
            <a:r>
              <a:rPr lang="en-US" sz="2400" dirty="0" smtClean="0"/>
              <a:t>Street parking</a:t>
            </a:r>
          </a:p>
          <a:p>
            <a:r>
              <a:rPr lang="en-US" sz="2400" dirty="0" smtClean="0"/>
              <a:t>Streets which are sunny, safe, aesthetic</a:t>
            </a:r>
          </a:p>
          <a:p>
            <a:r>
              <a:rPr lang="en-US" sz="2400" dirty="0" smtClean="0"/>
              <a:t>Quality architecture</a:t>
            </a:r>
          </a:p>
          <a:p>
            <a:r>
              <a:rPr lang="en-US" sz="2400" dirty="0" smtClean="0"/>
              <a:t>Views </a:t>
            </a:r>
          </a:p>
          <a:p>
            <a:r>
              <a:rPr lang="en-US" sz="2400" dirty="0" smtClean="0"/>
              <a:t>Other: </a:t>
            </a:r>
          </a:p>
          <a:p>
            <a:endParaRPr lang="en-US" dirty="0"/>
          </a:p>
        </p:txBody>
      </p:sp>
    </p:spTree>
    <p:extLst>
      <p:ext uri="{BB962C8B-B14F-4D97-AF65-F5344CB8AC3E}">
        <p14:creationId xmlns:p14="http://schemas.microsoft.com/office/powerpoint/2010/main" val="23003543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rPr>
              <a:t>Interference with use, enjoyment, value</a:t>
            </a:r>
            <a:endParaRPr lang="en-US" dirty="0">
              <a:solidFill>
                <a:schemeClr val="accent6">
                  <a:lumMod val="50000"/>
                </a:schemeClr>
              </a:solidFill>
            </a:endParaRPr>
          </a:p>
        </p:txBody>
      </p:sp>
      <p:sp>
        <p:nvSpPr>
          <p:cNvPr id="3" name="Content Placeholder 2"/>
          <p:cNvSpPr>
            <a:spLocks noGrp="1"/>
          </p:cNvSpPr>
          <p:nvPr>
            <p:ph idx="1"/>
          </p:nvPr>
        </p:nvSpPr>
        <p:spPr/>
        <p:txBody>
          <a:bodyPr>
            <a:noAutofit/>
          </a:bodyPr>
          <a:lstStyle/>
          <a:p>
            <a:pPr marL="0" indent="0">
              <a:buNone/>
            </a:pPr>
            <a:r>
              <a:rPr lang="en-US" sz="2400" dirty="0" smtClean="0">
                <a:solidFill>
                  <a:schemeClr val="accent5">
                    <a:lumMod val="50000"/>
                  </a:schemeClr>
                </a:solidFill>
              </a:rPr>
              <a:t>Mass, Setbacks impact</a:t>
            </a:r>
          </a:p>
          <a:p>
            <a:pPr>
              <a:buFontTx/>
              <a:buChar char="-"/>
            </a:pPr>
            <a:r>
              <a:rPr lang="en-US" sz="2400" dirty="0" smtClean="0">
                <a:solidFill>
                  <a:schemeClr val="accent5">
                    <a:lumMod val="50000"/>
                  </a:schemeClr>
                </a:solidFill>
              </a:rPr>
              <a:t>Sun access: gardening, health, solar heating</a:t>
            </a:r>
          </a:p>
          <a:p>
            <a:pPr>
              <a:buFontTx/>
              <a:buChar char="-"/>
            </a:pPr>
            <a:r>
              <a:rPr lang="en-US" sz="2400" dirty="0" smtClean="0">
                <a:solidFill>
                  <a:schemeClr val="accent5">
                    <a:lumMod val="50000"/>
                  </a:schemeClr>
                </a:solidFill>
              </a:rPr>
              <a:t>Views</a:t>
            </a:r>
          </a:p>
          <a:p>
            <a:pPr>
              <a:buFontTx/>
              <a:buChar char="-"/>
            </a:pPr>
            <a:r>
              <a:rPr lang="en-US" sz="2400" dirty="0" smtClean="0">
                <a:solidFill>
                  <a:schemeClr val="accent5">
                    <a:lumMod val="50000"/>
                  </a:schemeClr>
                </a:solidFill>
              </a:rPr>
              <a:t>Privacy</a:t>
            </a:r>
          </a:p>
          <a:p>
            <a:pPr>
              <a:buFontTx/>
              <a:buChar char="-"/>
            </a:pPr>
            <a:r>
              <a:rPr lang="en-US" sz="2400" dirty="0" smtClean="0">
                <a:solidFill>
                  <a:schemeClr val="accent5">
                    <a:lumMod val="50000"/>
                  </a:schemeClr>
                </a:solidFill>
              </a:rPr>
              <a:t>Fit with surroundings</a:t>
            </a:r>
          </a:p>
          <a:p>
            <a:pPr marL="0" indent="0">
              <a:buNone/>
            </a:pPr>
            <a:r>
              <a:rPr lang="en-US" sz="2400" dirty="0" smtClean="0">
                <a:solidFill>
                  <a:schemeClr val="accent5">
                    <a:lumMod val="50000"/>
                  </a:schemeClr>
                </a:solidFill>
              </a:rPr>
              <a:t>Design impacts: </a:t>
            </a:r>
          </a:p>
          <a:p>
            <a:pPr>
              <a:buFontTx/>
              <a:buChar char="-"/>
            </a:pPr>
            <a:r>
              <a:rPr lang="en-US" sz="2400" dirty="0" smtClean="0">
                <a:solidFill>
                  <a:schemeClr val="accent5">
                    <a:lumMod val="50000"/>
                  </a:schemeClr>
                </a:solidFill>
              </a:rPr>
              <a:t>Placement of windows impacts privacy and surveillance</a:t>
            </a:r>
          </a:p>
          <a:p>
            <a:pPr>
              <a:buFontTx/>
              <a:buChar char="-"/>
            </a:pPr>
            <a:r>
              <a:rPr lang="en-US" sz="2400" dirty="0" smtClean="0">
                <a:solidFill>
                  <a:schemeClr val="accent5">
                    <a:lumMod val="50000"/>
                  </a:schemeClr>
                </a:solidFill>
              </a:rPr>
              <a:t>Exterior walls with no windows or projections accentuate massing </a:t>
            </a:r>
            <a:endParaRPr lang="en-US" sz="2400" dirty="0">
              <a:solidFill>
                <a:schemeClr val="accent5">
                  <a:lumMod val="50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3621" y="1017732"/>
            <a:ext cx="2269165" cy="2269165"/>
          </a:xfrm>
          <a:prstGeom prst="rect">
            <a:avLst/>
          </a:prstGeom>
        </p:spPr>
      </p:pic>
    </p:spTree>
    <p:extLst>
      <p:ext uri="{BB962C8B-B14F-4D97-AF65-F5344CB8AC3E}">
        <p14:creationId xmlns:p14="http://schemas.microsoft.com/office/powerpoint/2010/main" val="4200595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1403</TotalTime>
  <Words>2094</Words>
  <Application>Microsoft Office PowerPoint</Application>
  <PresentationFormat>Widescreen</PresentationFormat>
  <Paragraphs>276</Paragraphs>
  <Slides>25</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Aharoni</vt:lpstr>
      <vt:lpstr>Arial</vt:lpstr>
      <vt:lpstr>Calibri</vt:lpstr>
      <vt:lpstr>Trebuchet MS</vt:lpstr>
      <vt:lpstr>Wingdings 3</vt:lpstr>
      <vt:lpstr>Facet</vt:lpstr>
      <vt:lpstr>How about those Development Permit Notices? </vt:lpstr>
      <vt:lpstr>Introductions</vt:lpstr>
      <vt:lpstr>Overview</vt:lpstr>
      <vt:lpstr>Why Leagues get Notices and Respond</vt:lpstr>
      <vt:lpstr>Types  of  Planning  Notices to Leagues</vt:lpstr>
      <vt:lpstr>Types of Development Permits</vt:lpstr>
      <vt:lpstr>Authority of Development Officer</vt:lpstr>
      <vt:lpstr>Neighbourhood Amenities</vt:lpstr>
      <vt:lpstr>Interference with use, enjoyment, value</vt:lpstr>
      <vt:lpstr>Limits of Variance Power of the DO</vt:lpstr>
      <vt:lpstr>Development Permit Process  for Class B permits</vt:lpstr>
      <vt:lpstr>Development Permit Process</vt:lpstr>
      <vt:lpstr>Notification Letters -- Types</vt:lpstr>
      <vt:lpstr>Notification Letters &amp; League Response </vt:lpstr>
      <vt:lpstr>Typical Leg Work</vt:lpstr>
      <vt:lpstr>League Follow up</vt:lpstr>
      <vt:lpstr>League Process</vt:lpstr>
      <vt:lpstr>Tips – Preparing for League Action</vt:lpstr>
      <vt:lpstr>League Actions</vt:lpstr>
      <vt:lpstr>Tips for SDAB Hearing </vt:lpstr>
      <vt:lpstr>Tips for SDAB Hearing, cont’d</vt:lpstr>
      <vt:lpstr>Monitoring Compliance</vt:lpstr>
      <vt:lpstr>League Role in Monitoring Development</vt:lpstr>
      <vt:lpstr>Typical problems during construction</vt:lpstr>
      <vt:lpstr>Other – unrelated to construction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Leagues Alive</dc:title>
  <dc:creator>Bev Zubot</dc:creator>
  <cp:lastModifiedBy>Amanda Henry</cp:lastModifiedBy>
  <cp:revision>183</cp:revision>
  <cp:lastPrinted>2014-11-20T22:58:00Z</cp:lastPrinted>
  <dcterms:created xsi:type="dcterms:W3CDTF">2014-11-15T19:14:26Z</dcterms:created>
  <dcterms:modified xsi:type="dcterms:W3CDTF">2015-01-09T22:47:09Z</dcterms:modified>
</cp:coreProperties>
</file>