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5" r:id="rId4"/>
    <p:sldId id="287" r:id="rId5"/>
    <p:sldId id="288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90" r:id="rId19"/>
    <p:sldId id="294" r:id="rId20"/>
    <p:sldId id="295" r:id="rId21"/>
    <p:sldId id="296" r:id="rId22"/>
    <p:sldId id="297" r:id="rId23"/>
    <p:sldId id="276" r:id="rId24"/>
    <p:sldId id="278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3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0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0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E9DD-5150-499B-8B64-0E601B0519B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B8A4-2DFF-42A1-BF36-1302064C6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://www.volunteeredmonton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a/url?sa=i&amp;rct=j&amp;q=&amp;esrc=s&amp;frm=1&amp;source=images&amp;cd=&amp;cad=rja&amp;docid=Im6_HYP_V89IQM&amp;tbnid=wDwcC4Vr6o2y0M:&amp;ved=0CAUQjRw&amp;url=http://www.someecards.com/usercards/viewcard/MjAxMy04NGU1Y2ZmNWJiNDhlMmQ4&amp;ei=J1VtUsPGNK2-2AWM8IGADA&amp;bvm=bv.55123115,d.aWc&amp;psig=AFQjCNHRxGxk9ifMz_GyWEIx3KnaWh1nwQ&amp;ust=13829830873671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sokol@volunteeredmonton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Edmonton Federation of Community Leagues </a:t>
            </a:r>
            <a:br>
              <a:rPr lang="en-CA" sz="2800" dirty="0" smtClean="0"/>
            </a:br>
            <a:r>
              <a:rPr lang="en-CA" sz="2800" dirty="0" smtClean="0"/>
              <a:t>“Leagues Alive” Conference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CA" sz="4800" dirty="0" smtClean="0">
                <a:solidFill>
                  <a:schemeClr val="tx1"/>
                </a:solidFill>
              </a:rPr>
              <a:t>Attracting and Retaining Volunteers</a:t>
            </a:r>
          </a:p>
          <a:p>
            <a:r>
              <a:rPr lang="en-CA" sz="3300" dirty="0" smtClean="0">
                <a:solidFill>
                  <a:schemeClr val="tx1"/>
                </a:solidFill>
              </a:rPr>
              <a:t>Presented by Amanda Sokol</a:t>
            </a: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0"/>
            <a:ext cx="365760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hecrat.com/wp-content/uploads/2013/04/warm-Biodie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02675" cy="58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chemeClr val="bg1"/>
                </a:solidFill>
              </a:rPr>
              <a:t>Recruiting volunteers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10805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…are we just looking for warm bodies?</a:t>
            </a:r>
            <a:endParaRPr lang="en-US" sz="2800" b="1" dirty="0"/>
          </a:p>
        </p:txBody>
      </p:sp>
      <p:pic>
        <p:nvPicPr>
          <p:cNvPr id="5" name="Picture 4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targeted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Who would have the </a:t>
            </a:r>
            <a:r>
              <a:rPr lang="en-CA" b="1" i="1" dirty="0" smtClean="0"/>
              <a:t>qualifications</a:t>
            </a:r>
            <a:r>
              <a:rPr lang="en-CA" dirty="0" smtClean="0"/>
              <a:t> for this volunteer role?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Who would be </a:t>
            </a:r>
            <a:r>
              <a:rPr lang="en-CA" b="1" i="1" dirty="0" smtClean="0"/>
              <a:t>best suited </a:t>
            </a:r>
            <a:r>
              <a:rPr lang="en-CA" dirty="0" smtClean="0"/>
              <a:t>for this position?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Who would enjoy the </a:t>
            </a:r>
            <a:r>
              <a:rPr lang="en-CA" b="1" i="1" dirty="0" smtClean="0"/>
              <a:t>benefits</a:t>
            </a:r>
            <a:r>
              <a:rPr lang="en-CA" dirty="0" smtClean="0"/>
              <a:t> offered by  volunteering for this role?</a:t>
            </a:r>
            <a:endParaRPr lang="en-US" dirty="0"/>
          </a:p>
        </p:txBody>
      </p:sp>
      <p:pic>
        <p:nvPicPr>
          <p:cNvPr id="4" name="Picture 3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1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62392"/>
              </p:ext>
            </p:extLst>
          </p:nvPr>
        </p:nvGraphicFramePr>
        <p:xfrm>
          <a:off x="533400" y="381000"/>
          <a:ext cx="7848600" cy="55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  <a:gridCol w="1676400"/>
                <a:gridCol w="2362200"/>
              </a:tblGrid>
              <a:tr h="990600">
                <a:tc>
                  <a:txBody>
                    <a:bodyPr/>
                    <a:lstStyle/>
                    <a:p>
                      <a:r>
                        <a:rPr lang="en-CA" dirty="0" smtClean="0"/>
                        <a:t>Type</a:t>
                      </a:r>
                      <a:r>
                        <a:rPr lang="en-CA" baseline="0" dirty="0" smtClean="0"/>
                        <a:t> of volunteer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Where would you find them?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Best way to appeal to them?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Who best to promote the appeal?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Jr. or Sr. high school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Post</a:t>
                      </a:r>
                      <a:r>
                        <a:rPr lang="en-CA" baseline="0" dirty="0" smtClean="0"/>
                        <a:t> secondary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Working</a:t>
                      </a:r>
                      <a:r>
                        <a:rPr lang="en-CA" baseline="0" dirty="0" smtClean="0"/>
                        <a:t> individuals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Stay-at-home parents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Professionals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Active</a:t>
                      </a:r>
                      <a:r>
                        <a:rPr lang="en-CA" baseline="0" dirty="0" smtClean="0"/>
                        <a:t> retirees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Seniors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Newcomers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Families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2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When recruiting, </a:t>
            </a:r>
            <a:r>
              <a:rPr lang="en-CA" b="1" dirty="0" smtClean="0"/>
              <a:t>always</a:t>
            </a:r>
            <a:r>
              <a:rPr lang="en-CA" dirty="0" smtClean="0"/>
              <a:t> focus on the volunteer, they want to know…</a:t>
            </a:r>
            <a:endParaRPr lang="en-US" dirty="0"/>
          </a:p>
        </p:txBody>
      </p:sp>
      <p:pic>
        <p:nvPicPr>
          <p:cNvPr id="5122" name="Picture 2" descr="http://savegoodness.com/wp-content/uploads/2013/12/selfis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69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e12b193d2f7d75eb0d1-a678cc8f4f890e88f71fe9818106b11e.ssl.cf1.rackcdn.com/vault/img/2011/05/10/4dc93296c29e0685030043d1/medium_national-night-out-volunteer-fl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85" y="533400"/>
            <a:ext cx="4001745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notl.org/sites/notl.civicwebcms.com/files/media/Fire%20%26%20Emergency%20Services/Recruitment%20Poster%20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014180" cy="49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arm6.staticflickr.com/5510/11798916914_e68f0cbfef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810000" cy="539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1.bp.blogspot.com/-CAPMFJ8EWcA/TYzkVtv8HmI/AAAAAAAAABw/AguKvVmdX9c/s1600/College%2BDay%2BVolunteer%2BFl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82" y="249420"/>
            <a:ext cx="48387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levateatchurch.com/media/catalog/product/cache/2/image/460x/040ec09b1e35df139433887a97daa66f/5/x/5x7_bebet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277100" cy="52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9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ummitmarketing.com/wp-content/uploads/2013/07/reg-to-ring-summit-web-t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4818"/>
            <a:ext cx="8229601" cy="42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4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Places to post volunteer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Go Volunteer</a:t>
            </a:r>
          </a:p>
          <a:p>
            <a:r>
              <a:rPr lang="en-CA" dirty="0" smtClean="0"/>
              <a:t>Get Volunteering</a:t>
            </a:r>
          </a:p>
          <a:p>
            <a:r>
              <a:rPr lang="en-CA" dirty="0" err="1" smtClean="0"/>
              <a:t>SCiP</a:t>
            </a:r>
            <a:r>
              <a:rPr lang="en-CA" dirty="0" smtClean="0"/>
              <a:t> Program (Volunteer Alberta)</a:t>
            </a:r>
          </a:p>
          <a:p>
            <a:r>
              <a:rPr lang="en-CA" dirty="0" smtClean="0"/>
              <a:t>U of A </a:t>
            </a:r>
            <a:r>
              <a:rPr lang="en-CA" dirty="0" err="1" smtClean="0"/>
              <a:t>InfoLink</a:t>
            </a:r>
            <a:endParaRPr lang="en-CA" dirty="0" smtClean="0"/>
          </a:p>
          <a:p>
            <a:r>
              <a:rPr lang="en-CA" dirty="0" smtClean="0"/>
              <a:t>Linking Boomers</a:t>
            </a:r>
          </a:p>
          <a:p>
            <a:r>
              <a:rPr lang="en-CA" dirty="0" err="1" smtClean="0"/>
              <a:t>Goz</a:t>
            </a:r>
            <a:r>
              <a:rPr lang="en-CA" dirty="0" smtClean="0"/>
              <a:t> Around</a:t>
            </a:r>
          </a:p>
          <a:p>
            <a:r>
              <a:rPr lang="en-CA" dirty="0" smtClean="0"/>
              <a:t>Action Generation</a:t>
            </a:r>
          </a:p>
          <a:p>
            <a:r>
              <a:rPr lang="en-CA" dirty="0" smtClean="0"/>
              <a:t>Visit </a:t>
            </a:r>
            <a:r>
              <a:rPr lang="en-CA" dirty="0" smtClean="0">
                <a:hlinkClick r:id="rId2"/>
              </a:rPr>
              <a:t>www.volunteeredmonton.com</a:t>
            </a:r>
            <a:r>
              <a:rPr lang="en-CA" dirty="0" smtClean="0"/>
              <a:t> for links to these sites.</a:t>
            </a:r>
            <a:endParaRPr lang="en-US" dirty="0"/>
          </a:p>
        </p:txBody>
      </p:sp>
      <p:pic>
        <p:nvPicPr>
          <p:cNvPr id="4" name="Picture 3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4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r="9785"/>
          <a:stretch/>
        </p:blipFill>
        <p:spPr bwMode="auto">
          <a:xfrm>
            <a:off x="304799" y="457200"/>
            <a:ext cx="87030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27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omeecards.com/someecards/usercards/MjAxMy1mZjQxMzAzOGEwMzYyMTc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217226" cy="50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/>
          <a:stretch/>
        </p:blipFill>
        <p:spPr bwMode="auto">
          <a:xfrm>
            <a:off x="271406" y="568036"/>
            <a:ext cx="8837958" cy="484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54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/>
          <a:stretch/>
        </p:blipFill>
        <p:spPr bwMode="auto">
          <a:xfrm>
            <a:off x="533400" y="533400"/>
            <a:ext cx="83915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70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Off line places to find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Community newsletters</a:t>
            </a:r>
          </a:p>
          <a:p>
            <a:r>
              <a:rPr lang="en-CA" dirty="0" smtClean="0"/>
              <a:t>Recreation centres</a:t>
            </a:r>
          </a:p>
          <a:p>
            <a:r>
              <a:rPr lang="en-CA" dirty="0" smtClean="0"/>
              <a:t>Local businesses</a:t>
            </a:r>
          </a:p>
          <a:p>
            <a:r>
              <a:rPr lang="en-CA" dirty="0" smtClean="0"/>
              <a:t>Local schools</a:t>
            </a:r>
          </a:p>
          <a:p>
            <a:r>
              <a:rPr lang="en-CA" dirty="0" smtClean="0"/>
              <a:t>Print publications such as:  </a:t>
            </a:r>
            <a:r>
              <a:rPr lang="en-CA" dirty="0" err="1" smtClean="0"/>
              <a:t>Vue</a:t>
            </a:r>
            <a:r>
              <a:rPr lang="en-CA" dirty="0" smtClean="0"/>
              <a:t> Weekly, Metro, Edmonton Examiner</a:t>
            </a:r>
          </a:p>
          <a:p>
            <a:r>
              <a:rPr lang="en-CA" dirty="0" smtClean="0"/>
              <a:t>Media spots on TV or radio</a:t>
            </a:r>
          </a:p>
          <a:p>
            <a:r>
              <a:rPr lang="en-CA" dirty="0" smtClean="0"/>
              <a:t>SHAW 10 Cable Crawl (Go! Edmonton)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5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Recognizing volunteer’s contributions</a:t>
            </a:r>
            <a:endParaRPr lang="en-US" dirty="0"/>
          </a:p>
        </p:txBody>
      </p:sp>
      <p:pic>
        <p:nvPicPr>
          <p:cNvPr id="4" name="Picture 2" descr="http://farm6.staticflickr.com/5540/11110608414_51e77525f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7745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3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Top two ways volunteers want to be recognized</a:t>
            </a:r>
          </a:p>
          <a:p>
            <a:r>
              <a:rPr lang="en-CA" sz="2000" dirty="0"/>
              <a:t>•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80% stated that they would like to be recognized or thanked by the organization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volunteer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for by hearing about how their work has made a difference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• Close to 70% stated they would like to be recognized by being thanked in person on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informal basis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Least preferred ways volunteers want to be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/>
              <a:t>•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Volunteers indicated that their least preferred forms of recognition include banquets,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formal gatherings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and public acknowledgment in newspapers, radio or television.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Interestingly, these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methods are common methods for many organizations, with 60% citing banquets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formal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gatherings, and 50% using public acknowledgement as their recognition strategies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3" name="Picture 2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0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Volunteer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You must thank volunteers in a way that is </a:t>
            </a:r>
            <a:r>
              <a:rPr lang="en-CA" b="1" i="1" dirty="0" smtClean="0"/>
              <a:t>meaningful</a:t>
            </a:r>
            <a:r>
              <a:rPr lang="en-CA" dirty="0" smtClean="0"/>
              <a:t> for the </a:t>
            </a:r>
            <a:r>
              <a:rPr lang="en-CA" b="1" i="1" dirty="0" smtClean="0"/>
              <a:t>volunteer</a:t>
            </a:r>
            <a:r>
              <a:rPr lang="en-CA" dirty="0" smtClean="0"/>
              <a:t>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2294" name="Picture 6" descr="http://bethematch.org/uploadedImages/BeTheMatchContent/Support_the_Cause/Participate/Volunteer/thank%20you%20volunteers%20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722255" cy="37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0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Knowing motivation for volunteering helps you to thank volunteers in a meaningful 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CA" dirty="0" smtClean="0"/>
              <a:t>Look at volunteer role description – what are the benefits listed? Who is best suited for the position?</a:t>
            </a:r>
          </a:p>
          <a:p>
            <a:r>
              <a:rPr lang="en-CA" dirty="0" smtClean="0"/>
              <a:t>Ask volunteers how they want to be thanked</a:t>
            </a:r>
          </a:p>
          <a:p>
            <a:r>
              <a:rPr lang="en-CA" dirty="0" smtClean="0"/>
              <a:t>Always let them know the impact of their contribution!</a:t>
            </a:r>
            <a:endParaRPr lang="en-US" dirty="0"/>
          </a:p>
        </p:txBody>
      </p:sp>
      <p:pic>
        <p:nvPicPr>
          <p:cNvPr id="4" name="Picture 3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4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Evaluation</a:t>
            </a:r>
            <a:endParaRPr lang="en-US" dirty="0"/>
          </a:p>
        </p:txBody>
      </p:sp>
      <p:pic>
        <p:nvPicPr>
          <p:cNvPr id="13314" name="Picture 2" descr="http://www.icv.com.au/workspace/uploads/me-5107294e2b49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399"/>
            <a:ext cx="51625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7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you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CA" dirty="0" smtClean="0"/>
              <a:t>What will you ask?</a:t>
            </a:r>
          </a:p>
          <a:p>
            <a:r>
              <a:rPr lang="en-CA" dirty="0" smtClean="0"/>
              <a:t>How will you ask?</a:t>
            </a:r>
          </a:p>
          <a:p>
            <a:r>
              <a:rPr lang="en-CA" dirty="0" smtClean="0"/>
              <a:t>When will you ask?</a:t>
            </a:r>
          </a:p>
          <a:p>
            <a:r>
              <a:rPr lang="en-CA" dirty="0" smtClean="0"/>
              <a:t>What will you do with the information you gather?</a:t>
            </a:r>
          </a:p>
          <a:p>
            <a:pPr marL="0" indent="0">
              <a:buNone/>
            </a:pPr>
            <a:r>
              <a:rPr lang="en-CA" dirty="0" smtClean="0"/>
              <a:t>Evaluate the volunteer program as well as individual performances.</a:t>
            </a:r>
            <a:endParaRPr lang="en-CA" dirty="0"/>
          </a:p>
        </p:txBody>
      </p:sp>
      <p:pic>
        <p:nvPicPr>
          <p:cNvPr id="4" name="Picture 3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5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ilecabinet1.eschoolview.com/6F5C3D97-3C77-4F98-A08F-186570456F60/Volunteers-Make-a-Differenc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6" y="317451"/>
            <a:ext cx="4298084" cy="42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3810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Thank you for attending this session and for all that YOU do for Edmonton!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92846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Amanda Sokol, Program Coordinator, </a:t>
            </a:r>
          </a:p>
          <a:p>
            <a:r>
              <a:rPr lang="en-CA" dirty="0" smtClean="0"/>
              <a:t>Volunteer Edmonton</a:t>
            </a:r>
          </a:p>
          <a:p>
            <a:r>
              <a:rPr lang="en-CA" dirty="0" smtClean="0">
                <a:hlinkClick r:id="rId3"/>
              </a:rPr>
              <a:t>asokol@volunteeredmonton.com</a:t>
            </a:r>
            <a:endParaRPr lang="en-CA" dirty="0" smtClean="0"/>
          </a:p>
          <a:p>
            <a:r>
              <a:rPr lang="en-CA" dirty="0" smtClean="0"/>
              <a:t>780 732 6649</a:t>
            </a:r>
            <a:endParaRPr lang="en-US" dirty="0"/>
          </a:p>
        </p:txBody>
      </p:sp>
      <p:pic>
        <p:nvPicPr>
          <p:cNvPr id="5" name="Picture 4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650171"/>
            <a:ext cx="3630814" cy="175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6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volunteer?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err="1" smtClean="0">
                <a:latin typeface="OCR A Extended" panose="02010509020102010303" pitchFamily="50" charset="0"/>
              </a:rPr>
              <a:t>vol</a:t>
            </a:r>
            <a:r>
              <a:rPr lang="en-CA" sz="4800" b="1" dirty="0" smtClean="0">
                <a:latin typeface="OCR A Extended" panose="02010509020102010303" pitchFamily="50" charset="0"/>
              </a:rPr>
              <a:t>-un-</a:t>
            </a:r>
            <a:r>
              <a:rPr lang="en-CA" sz="4800" b="1" dirty="0" err="1" smtClean="0">
                <a:latin typeface="OCR A Extended" panose="02010509020102010303" pitchFamily="50" charset="0"/>
              </a:rPr>
              <a:t>teer</a:t>
            </a:r>
            <a:r>
              <a:rPr lang="en-CA" sz="4800" b="1" dirty="0" smtClean="0">
                <a:latin typeface="OCR A Extended" panose="02010509020102010303" pitchFamily="50" charset="0"/>
              </a:rPr>
              <a:t> </a:t>
            </a:r>
            <a:br>
              <a:rPr lang="en-CA" sz="4800" b="1" dirty="0" smtClean="0">
                <a:latin typeface="OCR A Extended" panose="02010509020102010303" pitchFamily="50" charset="0"/>
              </a:rPr>
            </a:br>
            <a:r>
              <a:rPr lang="en-CA" sz="3600" b="1" dirty="0" smtClean="0">
                <a:latin typeface="OCR A Extended" panose="02010509020102010303" pitchFamily="50" charset="0"/>
              </a:rPr>
              <a:t>(noun)</a:t>
            </a:r>
          </a:p>
          <a:p>
            <a:pPr algn="ctr"/>
            <a:r>
              <a:rPr lang="en-CA" sz="4000" b="1" dirty="0" smtClean="0">
                <a:latin typeface="OCR A Extended" panose="02010509020102010303" pitchFamily="50" charset="0"/>
              </a:rPr>
              <a:t>A person who does work without getting </a:t>
            </a:r>
            <a:br>
              <a:rPr lang="en-CA" sz="4000" b="1" dirty="0" smtClean="0">
                <a:latin typeface="OCR A Extended" panose="02010509020102010303" pitchFamily="50" charset="0"/>
              </a:rPr>
            </a:br>
            <a:r>
              <a:rPr lang="en-CA" sz="4000" b="1" dirty="0" smtClean="0">
                <a:latin typeface="OCR A Extended" panose="02010509020102010303" pitchFamily="50" charset="0"/>
              </a:rPr>
              <a:t>paid to do it</a:t>
            </a:r>
            <a:endParaRPr lang="en-US" sz="4000" b="1" dirty="0">
              <a:latin typeface="OCR A Extended" panose="02010509020102010303" pitchFamily="50" charset="0"/>
            </a:endParaRPr>
          </a:p>
        </p:txBody>
      </p:sp>
      <p:pic>
        <p:nvPicPr>
          <p:cNvPr id="5" name="Picture 4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2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Statistics about volunteers in Alberta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1166336"/>
            <a:ext cx="2514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/>
              <a:t>Women volunteer more than men (58% vs. 51.6%)  Women also volunteer more hours (142 vs. 137)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75350" y="3962400"/>
            <a:ext cx="22098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/>
              <a:t>People who attend religious ceremonies </a:t>
            </a:r>
            <a:r>
              <a:rPr lang="en-CA" b="1" dirty="0"/>
              <a:t>volunteer more hours (243) than those who do not (114)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315" y="4343400"/>
            <a:ext cx="32004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/>
              <a:t>People with no children volunteer the most hours (151) compared to people with school aged children. Those with preschool aged kids volunteered the least (62 hours)</a:t>
            </a:r>
          </a:p>
        </p:txBody>
      </p:sp>
      <p:pic>
        <p:nvPicPr>
          <p:cNvPr id="1026" name="Picture 2" descr="http://sowins.com/beta2013/wp-content/uploads/2013/10/volunt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5" y="990600"/>
            <a:ext cx="2120503" cy="28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rbita.blox.pl/resource/408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97" y="4311564"/>
            <a:ext cx="2040103" cy="20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ristchurchstellarton.ca/graphics/Christ%20Church%20fall%2005%20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049280"/>
            <a:ext cx="2146300" cy="27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3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Statistics about volunteers in Canada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25146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Volunteers aged 15-24 had highest volunteer rate (58%) 16-19 years olds (66%) </a:t>
            </a:r>
          </a:p>
          <a:p>
            <a:r>
              <a:rPr lang="en-CA" dirty="0"/>
              <a:t>Youth gave fewest hours – seniors gave the most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1143000"/>
            <a:ext cx="23622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Separated or divorced individuals volunteered 237 hours – 96 hours more than those who are married or common law!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564" y="5596394"/>
            <a:ext cx="42672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In Canada, 13.3 million people over 15 volunteered in 2010</a:t>
            </a:r>
          </a:p>
          <a:p>
            <a:r>
              <a:rPr lang="en-CA" dirty="0"/>
              <a:t>They gave 2.1 billion hours.  </a:t>
            </a:r>
          </a:p>
        </p:txBody>
      </p:sp>
      <p:pic>
        <p:nvPicPr>
          <p:cNvPr id="2050" name="Picture 2" descr="http://www.slnrc.org/images/vo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1096962"/>
            <a:ext cx="23145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uhaibwebb.com/blog/wp-content/uploads/Divorce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17" y="3124200"/>
            <a:ext cx="2263683" cy="33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rrangethechange.files.wordpress.com/2009/12/volunteer20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810000"/>
            <a:ext cx="2203791" cy="15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Barriers to volunteering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69% no extra time</a:t>
            </a:r>
          </a:p>
          <a:p>
            <a:r>
              <a:rPr lang="en-CA" dirty="0" smtClean="0"/>
              <a:t>46% too long of a commitment (year round)</a:t>
            </a:r>
          </a:p>
          <a:p>
            <a:r>
              <a:rPr lang="en-CA" dirty="0" smtClean="0"/>
              <a:t>38% give money instead</a:t>
            </a:r>
          </a:p>
          <a:p>
            <a:r>
              <a:rPr lang="en-CA" dirty="0" smtClean="0"/>
              <a:t>37% not personally asked</a:t>
            </a:r>
          </a:p>
          <a:p>
            <a:r>
              <a:rPr lang="en-CA" dirty="0" smtClean="0"/>
              <a:t>25% no interest</a:t>
            </a:r>
          </a:p>
          <a:p>
            <a:r>
              <a:rPr lang="en-CA" dirty="0" smtClean="0"/>
              <a:t>24% health problems</a:t>
            </a:r>
          </a:p>
          <a:p>
            <a:r>
              <a:rPr lang="en-CA" dirty="0" smtClean="0"/>
              <a:t>22% already volunteer enough</a:t>
            </a:r>
          </a:p>
          <a:p>
            <a:r>
              <a:rPr lang="en-CA" dirty="0" smtClean="0"/>
              <a:t>20% don’t know how</a:t>
            </a:r>
          </a:p>
          <a:p>
            <a:r>
              <a:rPr lang="en-CA" dirty="0" smtClean="0"/>
              <a:t>19% cost of volunteering</a:t>
            </a:r>
          </a:p>
          <a:p>
            <a:r>
              <a:rPr lang="en-CA" dirty="0" smtClean="0"/>
              <a:t>8% bad previous experience</a:t>
            </a:r>
          </a:p>
          <a:p>
            <a:r>
              <a:rPr lang="en-CA" dirty="0" smtClean="0"/>
              <a:t>7% legal concerns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6" y="2667000"/>
            <a:ext cx="3241964" cy="324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9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Motivations for volunteering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95% believe in the cause</a:t>
            </a:r>
          </a:p>
          <a:p>
            <a:r>
              <a:rPr lang="en-CA" dirty="0" smtClean="0"/>
              <a:t>81% use skills or experience</a:t>
            </a:r>
          </a:p>
          <a:p>
            <a:r>
              <a:rPr lang="en-CA" dirty="0" smtClean="0"/>
              <a:t>69% you/someone you know affected by cause</a:t>
            </a:r>
          </a:p>
          <a:p>
            <a:r>
              <a:rPr lang="en-CA" dirty="0" smtClean="0"/>
              <a:t>57% explore own strengths</a:t>
            </a:r>
          </a:p>
          <a:p>
            <a:r>
              <a:rPr lang="en-CA" dirty="0" smtClean="0"/>
              <a:t>26% fulfill religious obligations or beliefs</a:t>
            </a:r>
          </a:p>
          <a:p>
            <a:r>
              <a:rPr lang="en-CA" dirty="0" smtClean="0"/>
              <a:t>23% improve job opportunities</a:t>
            </a:r>
          </a:p>
          <a:p>
            <a:r>
              <a:rPr lang="en-CA" dirty="0" smtClean="0"/>
              <a:t>8% required to</a:t>
            </a:r>
            <a:endParaRPr lang="en-US" dirty="0"/>
          </a:p>
        </p:txBody>
      </p:sp>
      <p:pic>
        <p:nvPicPr>
          <p:cNvPr id="4" name="Picture 3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Planning for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Volunteer Role Descriptions:  the backbone of a volunteer program!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2" name="Picture 4" descr="http://www.sourcegroup.ca/images-sourcegroup/volunteer_cycle_su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819400"/>
            <a:ext cx="36671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6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57200"/>
            <a:ext cx="8458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Volunteer Role Description</a:t>
            </a:r>
            <a:endParaRPr lang="en-US" b="1" dirty="0"/>
          </a:p>
          <a:p>
            <a:r>
              <a:rPr lang="en-CA" dirty="0"/>
              <a:t>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</a:rPr>
              <a:t>Title of Volunteer </a:t>
            </a:r>
            <a:r>
              <a:rPr lang="en-CA" b="1" dirty="0" smtClean="0">
                <a:solidFill>
                  <a:schemeClr val="tx2"/>
                </a:solidFill>
              </a:rPr>
              <a:t>Role: </a:t>
            </a:r>
            <a:r>
              <a:rPr lang="en-CA" b="1" i="1" dirty="0" smtClean="0"/>
              <a:t>Something creative and eye catching but not ambiguous</a:t>
            </a:r>
            <a:endParaRPr lang="en-US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2"/>
                </a:solidFill>
              </a:rPr>
              <a:t>Description </a:t>
            </a:r>
            <a:r>
              <a:rPr lang="en-CA" b="1" dirty="0">
                <a:solidFill>
                  <a:schemeClr val="tx2"/>
                </a:solidFill>
              </a:rPr>
              <a:t>of volunteer position: </a:t>
            </a:r>
            <a:r>
              <a:rPr lang="en-CA" b="1" i="1" dirty="0" smtClean="0"/>
              <a:t>State the purpose and description of the positon </a:t>
            </a:r>
            <a:endParaRPr lang="en-US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2"/>
                </a:solidFill>
              </a:rPr>
              <a:t>Key responsibilities: </a:t>
            </a:r>
            <a:r>
              <a:rPr lang="en-CA" b="1" i="1" dirty="0" smtClean="0"/>
              <a:t>List all of the duties and tasks hat volunteer will perform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2"/>
                </a:solidFill>
              </a:rPr>
              <a:t>Time </a:t>
            </a:r>
            <a:r>
              <a:rPr lang="en-CA" b="1" dirty="0">
                <a:solidFill>
                  <a:schemeClr val="tx2"/>
                </a:solidFill>
              </a:rPr>
              <a:t>of </a:t>
            </a:r>
            <a:r>
              <a:rPr lang="en-CA" b="1" dirty="0" smtClean="0">
                <a:solidFill>
                  <a:schemeClr val="tx2"/>
                </a:solidFill>
              </a:rPr>
              <a:t>commitment:  </a:t>
            </a:r>
            <a:r>
              <a:rPr lang="en-CA" b="1" i="1" dirty="0" smtClean="0"/>
              <a:t>How many hours, what time, duration of commitment</a:t>
            </a:r>
            <a:endParaRPr lang="en-US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2"/>
                </a:solidFill>
              </a:rPr>
              <a:t>Dates required:  </a:t>
            </a:r>
            <a:r>
              <a:rPr lang="en-CA" b="1" i="1" dirty="0" smtClean="0"/>
              <a:t>Start and end dates</a:t>
            </a:r>
            <a:endParaRPr lang="en-US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2"/>
                </a:solidFill>
              </a:rPr>
              <a:t>Qualifications: </a:t>
            </a:r>
            <a:r>
              <a:rPr lang="en-CA" b="1" i="1" dirty="0" smtClean="0"/>
              <a:t>List all of them – include MUST have and nice to have</a:t>
            </a:r>
            <a:endParaRPr lang="en-US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2"/>
                </a:solidFill>
              </a:rPr>
              <a:t>Best </a:t>
            </a:r>
            <a:r>
              <a:rPr lang="en-CA" b="1" dirty="0">
                <a:solidFill>
                  <a:schemeClr val="tx2"/>
                </a:solidFill>
              </a:rPr>
              <a:t>suited </a:t>
            </a:r>
            <a:r>
              <a:rPr lang="en-CA" b="1" dirty="0" smtClean="0">
                <a:solidFill>
                  <a:schemeClr val="tx2"/>
                </a:solidFill>
              </a:rPr>
              <a:t>for: </a:t>
            </a:r>
            <a:r>
              <a:rPr lang="en-CA" b="1" i="1" dirty="0" smtClean="0"/>
              <a:t>What kind of person would be successful in this role?</a:t>
            </a:r>
            <a:endParaRPr lang="en-US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2"/>
                </a:solidFill>
              </a:rPr>
              <a:t>Supervisor: </a:t>
            </a:r>
            <a:r>
              <a:rPr lang="en-CA" b="1" i="1" dirty="0" smtClean="0"/>
              <a:t>Who will this volunteer report to?</a:t>
            </a:r>
            <a:endParaRPr lang="en-US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2"/>
                </a:solidFill>
              </a:rPr>
              <a:t>Resources</a:t>
            </a:r>
            <a:r>
              <a:rPr lang="en-CA" b="1" dirty="0">
                <a:solidFill>
                  <a:schemeClr val="tx2"/>
                </a:solidFill>
              </a:rPr>
              <a:t>, Training and Support required</a:t>
            </a:r>
            <a:r>
              <a:rPr lang="en-CA" b="1" dirty="0" smtClean="0">
                <a:solidFill>
                  <a:schemeClr val="tx2"/>
                </a:solidFill>
              </a:rPr>
              <a:t>: </a:t>
            </a:r>
            <a:r>
              <a:rPr lang="en-CA" b="1" i="1" dirty="0" smtClean="0"/>
              <a:t>What will volunteer need in order to complete tasks successfully?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2"/>
                </a:solidFill>
              </a:rPr>
              <a:t>Benefits to the volunteer: </a:t>
            </a:r>
            <a:r>
              <a:rPr lang="en-CA" b="1" i="1" dirty="0" smtClean="0"/>
              <a:t>List all tangible and intangible benefits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3" name="Picture 2" descr="X:\Logos\Logos_VolunteerEdmonton\VELogo_Print\VE_new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3494" y="6248400"/>
            <a:ext cx="903063" cy="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3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710</Words>
  <Application>Microsoft Office PowerPoint</Application>
  <PresentationFormat>On-screen Show (4:3)</PresentationFormat>
  <Paragraphs>114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OCR A Extended</vt:lpstr>
      <vt:lpstr>Office Theme</vt:lpstr>
      <vt:lpstr>Edmonton Federation of Community Leagues  “Leagues Alive” Conference</vt:lpstr>
      <vt:lpstr>PowerPoint Presentation</vt:lpstr>
      <vt:lpstr>What is a volunteer?</vt:lpstr>
      <vt:lpstr>PowerPoint Presentation</vt:lpstr>
      <vt:lpstr>PowerPoint Presentation</vt:lpstr>
      <vt:lpstr>Barriers to volunteering</vt:lpstr>
      <vt:lpstr>Motivations for volunteering</vt:lpstr>
      <vt:lpstr>Planning for volunteers</vt:lpstr>
      <vt:lpstr>PowerPoint Presentation</vt:lpstr>
      <vt:lpstr>Recruiting volunteers</vt:lpstr>
      <vt:lpstr>A targeted approach</vt:lpstr>
      <vt:lpstr>PowerPoint Presentation</vt:lpstr>
      <vt:lpstr>When recruiting, always focus on the volunteer, they want to know…</vt:lpstr>
      <vt:lpstr>PowerPoint Presentation</vt:lpstr>
      <vt:lpstr>PowerPoint Presentation</vt:lpstr>
      <vt:lpstr>PowerPoint Presentation</vt:lpstr>
      <vt:lpstr>PowerPoint Presentation</vt:lpstr>
      <vt:lpstr>Places to post volunteer opportunities</vt:lpstr>
      <vt:lpstr>PowerPoint Presentation</vt:lpstr>
      <vt:lpstr>PowerPoint Presentation</vt:lpstr>
      <vt:lpstr>PowerPoint Presentation</vt:lpstr>
      <vt:lpstr>Off line places to find volunteers</vt:lpstr>
      <vt:lpstr>Recognizing volunteer’s contributions</vt:lpstr>
      <vt:lpstr>PowerPoint Presentation</vt:lpstr>
      <vt:lpstr>Volunteer Recognition</vt:lpstr>
      <vt:lpstr>Knowing motivation for volunteering helps you to thank volunteers in a meaningful way </vt:lpstr>
      <vt:lpstr>Evaluation</vt:lpstr>
      <vt:lpstr>What do you want to know?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Edmonton Federation of Community Leagues  “Leagues Alive” Conference</dc:title>
  <dc:creator>Amanda Sokol</dc:creator>
  <cp:lastModifiedBy>Amanda Henry</cp:lastModifiedBy>
  <cp:revision>24</cp:revision>
  <dcterms:created xsi:type="dcterms:W3CDTF">2014-11-19T19:59:32Z</dcterms:created>
  <dcterms:modified xsi:type="dcterms:W3CDTF">2015-01-27T19:31:51Z</dcterms:modified>
</cp:coreProperties>
</file>